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6" r:id="rId1"/>
  </p:sldMasterIdLst>
  <p:notesMasterIdLst>
    <p:notesMasterId r:id="rId2"/>
  </p:notesMasterIdLst>
  <p:sldIdLst>
    <p:sldId id="719" r:id="rId3"/>
    <p:sldId id="262" r:id="rId4"/>
    <p:sldId id="729" r:id="rId5"/>
    <p:sldId id="733" r:id="rId6"/>
    <p:sldId id="734" r:id="rId7"/>
    <p:sldId id="735" r:id="rId8"/>
    <p:sldId id="736" r:id="rId9"/>
    <p:sldId id="737" r:id="rId10"/>
    <p:sldId id="738" r:id="rId11"/>
    <p:sldId id="739" r:id="rId12"/>
    <p:sldId id="740" r:id="rId13"/>
    <p:sldId id="741" r:id="rId14"/>
    <p:sldId id="742" r:id="rId15"/>
    <p:sldId id="743" r:id="rId16"/>
    <p:sldId id="744" r:id="rId17"/>
    <p:sldId id="745" r:id="rId18"/>
    <p:sldId id="746" r:id="rId19"/>
    <p:sldId id="747" r:id="rId20"/>
    <p:sldId id="748" r:id="rId21"/>
    <p:sldId id="749" r:id="rId22"/>
    <p:sldId id="750" r:id="rId23"/>
    <p:sldId id="751" r:id="rId24"/>
    <p:sldId id="758" r:id="rId25"/>
    <p:sldId id="752" r:id="rId26"/>
    <p:sldId id="755" r:id="rId27"/>
    <p:sldId id="756" r:id="rId28"/>
    <p:sldId id="761" r:id="rId29"/>
    <p:sldId id="757" r:id="rId30"/>
    <p:sldId id="759" r:id="rId31"/>
    <p:sldId id="760" r:id="rId32"/>
    <p:sldId id="762" r:id="rId33"/>
    <p:sldId id="763" r:id="rId34"/>
    <p:sldId id="764" r:id="rId35"/>
    <p:sldId id="767" r:id="rId36"/>
    <p:sldId id="768" r:id="rId37"/>
    <p:sldId id="769" r:id="rId38"/>
    <p:sldId id="770" r:id="rId39"/>
    <p:sldId id="771" r:id="rId40"/>
    <p:sldId id="772" r:id="rId41"/>
    <p:sldId id="773" r:id="rId42"/>
    <p:sldId id="774" r:id="rId43"/>
    <p:sldId id="788" r:id="rId44"/>
    <p:sldId id="775" r:id="rId45"/>
    <p:sldId id="776" r:id="rId46"/>
    <p:sldId id="777" r:id="rId47"/>
    <p:sldId id="778" r:id="rId48"/>
    <p:sldId id="779" r:id="rId49"/>
    <p:sldId id="780" r:id="rId50"/>
    <p:sldId id="781" r:id="rId51"/>
    <p:sldId id="791" r:id="rId52"/>
    <p:sldId id="792" r:id="rId53"/>
    <p:sldId id="793" r:id="rId54"/>
    <p:sldId id="794" r:id="rId55"/>
    <p:sldId id="795" r:id="rId56"/>
    <p:sldId id="796" r:id="rId57"/>
    <p:sldId id="797" r:id="rId58"/>
    <p:sldId id="798" r:id="rId59"/>
    <p:sldId id="800" r:id="rId60"/>
    <p:sldId id="799" r:id="rId61"/>
    <p:sldId id="801" r:id="rId62"/>
    <p:sldId id="802" r:id="rId63"/>
    <p:sldId id="816" r:id="rId64"/>
    <p:sldId id="803" r:id="rId65"/>
    <p:sldId id="804" r:id="rId66"/>
    <p:sldId id="805" r:id="rId67"/>
    <p:sldId id="806" r:id="rId68"/>
    <p:sldId id="807" r:id="rId69"/>
    <p:sldId id="808" r:id="rId70"/>
    <p:sldId id="809" r:id="rId71"/>
    <p:sldId id="810" r:id="rId72"/>
    <p:sldId id="811" r:id="rId73"/>
    <p:sldId id="812" r:id="rId74"/>
    <p:sldId id="813" r:id="rId75"/>
    <p:sldId id="814" r:id="rId76"/>
    <p:sldId id="815" r:id="rId77"/>
    <p:sldId id="817" r:id="rId78"/>
    <p:sldId id="818" r:id="rId79"/>
    <p:sldId id="819" r:id="rId80"/>
    <p:sldId id="821" r:id="rId81"/>
    <p:sldId id="822" r:id="rId82"/>
    <p:sldId id="823" r:id="rId83"/>
    <p:sldId id="824" r:id="rId84"/>
    <p:sldId id="825" r:id="rId85"/>
    <p:sldId id="826" r:id="rId86"/>
    <p:sldId id="829" r:id="rId87"/>
    <p:sldId id="830" r:id="rId88"/>
    <p:sldId id="831" r:id="rId89"/>
    <p:sldId id="832" r:id="rId90"/>
    <p:sldId id="833" r:id="rId91"/>
    <p:sldId id="834" r:id="rId92"/>
    <p:sldId id="835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SSEN Kim" initials="SK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36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24" y="204"/>
      </p:cViewPr>
      <p:guideLst>
        <p:guide orient="horz" pos="1069"/>
        <p:guide pos="383"/>
        <p:guide pos="5374"/>
        <p:guide pos="5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472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commentAuthors" Target="commentAuthors.xml"  /><Relationship Id="rId95" Type="http://schemas.openxmlformats.org/officeDocument/2006/relationships/presProps" Target="presProps.xml"  /><Relationship Id="rId96" Type="http://schemas.openxmlformats.org/officeDocument/2006/relationships/viewProps" Target="viewProps.xml"  /><Relationship Id="rId97" Type="http://schemas.openxmlformats.org/officeDocument/2006/relationships/theme" Target="theme/theme1.xml"  /><Relationship Id="rId98" Type="http://schemas.openxmlformats.org/officeDocument/2006/relationships/tableStyles" Target="tableStyle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E7094D2-52B1-4A24-9772-F4ABB377CA0B}" type="datetime1">
              <a:rPr lang="ko-KR" altLang="en-US"/>
              <a:pPr lvl="0">
                <a:defRPr/>
              </a:pPr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03C5F93-DBD8-475E-B5C0-664EF94AA89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22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www.oracle.com" TargetMode="External" /><Relationship Id="rId3" Type="http://schemas.openxmlformats.org/officeDocument/2006/relationships/hyperlink" Target="https://javaee.github.io/javaee-spec/javadocs/" TargetMode="External"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2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B39C80-C2B0-4665-B702-5858641FA5C7}"/>
              </a:ext>
            </a:extLst>
          </p:cNvPr>
          <p:cNvSpPr txBox="1"/>
          <p:nvPr/>
        </p:nvSpPr>
        <p:spPr>
          <a:xfrm>
            <a:off x="0" y="652004"/>
            <a:ext cx="9144000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개발 환경 설정하기</a:t>
            </a:r>
            <a:endParaRPr lang="ko-KR" altLang="en-US" sz="28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36613603-1D49-4741-B2D3-A521AC92038F}"/>
              </a:ext>
            </a:extLst>
          </p:cNvPr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962CC6-CE15-416C-9D3C-48EF4128E734}"/>
              </a:ext>
            </a:extLst>
          </p:cNvPr>
          <p:cNvSpPr txBox="1"/>
          <p:nvPr/>
        </p:nvSpPr>
        <p:spPr>
          <a:xfrm>
            <a:off x="1366887" y="1461989"/>
            <a:ext cx="64008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JDK</a:t>
            </a: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.2  JDK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.4 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 Java EE API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 추가하기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비주얼 스튜디오 코드 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 Oracle DBMS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 SQL Developer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 exERD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7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88636"/>
            <a:ext cx="813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JDK</a:t>
            </a:r>
            <a:r>
              <a:rPr lang="ko-KR" altLang="en-US" sz="1200">
                <a:latin typeface="+mj-ea"/>
                <a:ea typeface="+mj-ea"/>
              </a:rPr>
              <a:t>가 설치된 폴더로 이동합니다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탐색기의 주소창에서 마우스 오른쪽 버튼을 클릭한 </a:t>
            </a:r>
            <a:r>
              <a:rPr lang="ko-KR" altLang="en-US" sz="1200" smtClean="0">
                <a:latin typeface="+mj-ea"/>
                <a:ea typeface="+mj-ea"/>
              </a:rPr>
              <a:t>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주소 </a:t>
            </a:r>
            <a:r>
              <a:rPr lang="ko-KR" altLang="en-US" sz="1200">
                <a:latin typeface="+mj-ea"/>
                <a:ea typeface="+mj-ea"/>
              </a:rPr>
              <a:t>복사를 </a:t>
            </a:r>
            <a:r>
              <a:rPr lang="ko-KR" altLang="en-US" sz="1200" smtClean="0">
                <a:latin typeface="+mj-ea"/>
                <a:ea typeface="+mj-ea"/>
              </a:rPr>
              <a:t>선택하여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JDK </a:t>
            </a:r>
            <a:r>
              <a:rPr lang="ko-KR" altLang="en-US" sz="1200">
                <a:latin typeface="+mj-ea"/>
                <a:ea typeface="+mj-ea"/>
              </a:rPr>
              <a:t>설치 경로를 복사합니다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1377" y="2239673"/>
            <a:ext cx="4965760" cy="3584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916017" y="3508513"/>
            <a:ext cx="16002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71640"/>
            <a:ext cx="8241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내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에 마우스 커서를 올려 놓고 마우스 오른쪽 버튼을 클릭해 메뉴가 나타나면 </a:t>
            </a:r>
            <a:r>
              <a:rPr lang="ko-KR" altLang="en-US" sz="1200" smtClean="0">
                <a:latin typeface="+mj-ea"/>
                <a:ea typeface="+mj-ea"/>
              </a:rPr>
              <a:t>속성을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51" y="2095832"/>
            <a:ext cx="4197985" cy="2865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04651" y="3110948"/>
            <a:ext cx="707514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88066" y="4711148"/>
            <a:ext cx="707514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451761"/>
            <a:ext cx="7752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고급 시스템 설정을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01" y="1947421"/>
            <a:ext cx="5754081" cy="3469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531301" y="2991678"/>
            <a:ext cx="675186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41821"/>
            <a:ext cx="7317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시스템 속성창에서 고급 </a:t>
            </a:r>
            <a:r>
              <a:rPr lang="en-US" altLang="ko-KR" sz="1200">
                <a:latin typeface="+mj-ea"/>
                <a:ea typeface="+mj-ea"/>
              </a:rPr>
              <a:t>&gt; </a:t>
            </a:r>
            <a:r>
              <a:rPr lang="ko-KR" altLang="en-US" sz="1200">
                <a:latin typeface="+mj-ea"/>
                <a:ea typeface="+mj-ea"/>
              </a:rPr>
              <a:t>환경 변수를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829" y="1758577"/>
            <a:ext cx="3484880" cy="398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369366" y="2012494"/>
            <a:ext cx="258417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44553" y="4964416"/>
            <a:ext cx="1130691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412004"/>
            <a:ext cx="678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환경 변수창이 나타나면 시스템 변수에서 새로 만들기를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31" y="2009113"/>
            <a:ext cx="4364355" cy="4271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03443" y="4899991"/>
            <a:ext cx="1002076" cy="1888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841" y="1372897"/>
            <a:ext cx="803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변수 이름에 </a:t>
            </a:r>
            <a:r>
              <a:rPr lang="en-US" altLang="ko-KR" sz="1200">
                <a:latin typeface="+mj-ea"/>
                <a:ea typeface="+mj-ea"/>
              </a:rPr>
              <a:t>JAVA_HOME</a:t>
            </a:r>
            <a:r>
              <a:rPr lang="ko-KR" altLang="en-US" sz="1200">
                <a:latin typeface="+mj-ea"/>
                <a:ea typeface="+mj-ea"/>
              </a:rPr>
              <a:t>을 입력한 후 복사한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>
                <a:latin typeface="+mj-ea"/>
                <a:ea typeface="+mj-ea"/>
              </a:rPr>
              <a:t>경로를 붙여 넣고 확인을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786212"/>
            <a:ext cx="5104130" cy="1317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15817" y="2196548"/>
            <a:ext cx="149087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414" y="1354797"/>
            <a:ext cx="845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시스템 변수에 </a:t>
            </a:r>
            <a:r>
              <a:rPr lang="en-US" altLang="ko-KR" sz="1200">
                <a:latin typeface="+mj-ea"/>
                <a:ea typeface="+mj-ea"/>
              </a:rPr>
              <a:t>JAVA_HOME</a:t>
            </a:r>
            <a:r>
              <a:rPr lang="ko-KR" altLang="en-US" sz="1200">
                <a:latin typeface="+mj-ea"/>
                <a:ea typeface="+mj-ea"/>
              </a:rPr>
              <a:t>이 생성된 것을 확인한 후 다시 시스템 변수에서 </a:t>
            </a:r>
            <a:r>
              <a:rPr lang="en-US" altLang="ko-KR" sz="1200">
                <a:latin typeface="+mj-ea"/>
                <a:ea typeface="+mj-ea"/>
              </a:rPr>
              <a:t>Path </a:t>
            </a:r>
            <a:r>
              <a:rPr lang="ko-KR" altLang="en-US" sz="1200" smtClean="0">
                <a:latin typeface="+mj-ea"/>
                <a:ea typeface="+mj-ea"/>
              </a:rPr>
              <a:t>변수를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선택하고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</a:t>
            </a:r>
            <a:r>
              <a:rPr lang="ko-KR" altLang="en-US" sz="1200" smtClean="0">
                <a:latin typeface="+mj-ea"/>
                <a:ea typeface="+mj-ea"/>
              </a:rPr>
              <a:t>편집을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27886" y="1816462"/>
            <a:ext cx="4641270" cy="4417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156791" y="4562062"/>
            <a:ext cx="292210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555" y="1342432"/>
            <a:ext cx="7764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환경 변수 편집창이 나타나면 새로 만들기를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740009"/>
            <a:ext cx="4343400" cy="4442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36096" y="2166730"/>
            <a:ext cx="834887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471639"/>
            <a:ext cx="839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%JAVA_HOME%\bin</a:t>
            </a:r>
            <a:r>
              <a:rPr lang="ko-KR" altLang="en-US" sz="1200">
                <a:latin typeface="+mj-ea"/>
                <a:ea typeface="+mj-ea"/>
              </a:rPr>
              <a:t>을 입력하고 확인을 </a:t>
            </a:r>
            <a:r>
              <a:rPr lang="ko-KR" altLang="en-US" sz="1200" smtClean="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 smtClean="0">
                <a:latin typeface="+mj-ea"/>
                <a:ea typeface="+mj-ea"/>
              </a:rPr>
              <a:t>이어서 </a:t>
            </a:r>
            <a:r>
              <a:rPr lang="ko-KR" altLang="en-US" sz="1200">
                <a:latin typeface="+mj-ea"/>
                <a:ea typeface="+mj-ea"/>
              </a:rPr>
              <a:t>환경 변수창에서 확인을 한 </a:t>
            </a:r>
            <a:r>
              <a:rPr lang="ko-KR" altLang="en-US" sz="1200" smtClean="0">
                <a:latin typeface="+mj-ea"/>
                <a:ea typeface="+mj-ea"/>
              </a:rPr>
              <a:t>번</a:t>
            </a:r>
            <a:r>
              <a:rPr lang="en-US" altLang="ko-KR" sz="1200" smtClean="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더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164" y="1887138"/>
            <a:ext cx="4181297" cy="4424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564296" y="3110948"/>
            <a:ext cx="1053547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809" y="1600200"/>
            <a:ext cx="8448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10 </a:t>
            </a:r>
            <a:r>
              <a:rPr lang="ko-KR" altLang="en-US" sz="1200">
                <a:latin typeface="+mj-ea"/>
                <a:ea typeface="+mj-ea"/>
              </a:rPr>
              <a:t>환경 변수가 바르게 설정되었는지 확인하기 위해 명령 프롬프트창을 열고 </a:t>
            </a:r>
            <a:r>
              <a:rPr lang="en-US" altLang="ko-KR" sz="1200">
                <a:latin typeface="+mj-ea"/>
                <a:ea typeface="+mj-ea"/>
              </a:rPr>
              <a:t>javac –version</a:t>
            </a:r>
            <a:r>
              <a:rPr lang="ko-KR" altLang="en-US" sz="1200" smtClean="0">
                <a:latin typeface="+mj-ea"/>
                <a:ea typeface="+mj-ea"/>
              </a:rPr>
              <a:t>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입력한 </a:t>
            </a:r>
            <a:r>
              <a:rPr lang="ko-KR" altLang="en-US" sz="1200">
                <a:latin typeface="+mj-ea"/>
                <a:ea typeface="+mj-ea"/>
              </a:rPr>
              <a:t>후 </a:t>
            </a:r>
            <a:r>
              <a:rPr lang="ko-KR" altLang="en-US" sz="1200" smtClean="0">
                <a:latin typeface="+mj-ea"/>
                <a:ea typeface="+mj-ea"/>
              </a:rPr>
              <a:t>엔터키를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</a:t>
            </a:r>
            <a:r>
              <a:rPr lang="ko-KR" altLang="en-US" sz="1200" smtClean="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 smtClean="0">
                <a:latin typeface="+mj-ea"/>
                <a:ea typeface="+mj-ea"/>
              </a:rPr>
              <a:t>정상적으로 </a:t>
            </a:r>
            <a:r>
              <a:rPr lang="ko-KR" altLang="en-US" sz="1200">
                <a:latin typeface="+mj-ea"/>
                <a:ea typeface="+mj-ea"/>
              </a:rPr>
              <a:t>환경 변수가 설정됐으면 다음과 같이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 smtClean="0">
                <a:latin typeface="+mj-ea"/>
                <a:ea typeface="+mj-ea"/>
              </a:rPr>
              <a:t>버전 정보가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출력됩니다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4" y="5973417"/>
            <a:ext cx="5615609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윈도 </a:t>
            </a:r>
            <a:r>
              <a:rPr lang="ko-KR" altLang="en-US" sz="1050"/>
              <a:t>검색창에서 </a:t>
            </a:r>
            <a:r>
              <a:rPr lang="en-US" altLang="ko-KR" sz="1050"/>
              <a:t>cmd</a:t>
            </a:r>
            <a:r>
              <a:rPr lang="ko-KR" altLang="en-US" sz="1050"/>
              <a:t>를 입력하고 </a:t>
            </a:r>
            <a:r>
              <a:rPr lang="ko-KR" altLang="en-US" sz="1050" smtClean="0"/>
              <a:t>엔터</a:t>
            </a:r>
            <a:r>
              <a:rPr lang="ko-KR" altLang="en-US" sz="1050"/>
              <a:t>키</a:t>
            </a:r>
            <a:r>
              <a:rPr lang="ko-KR" altLang="en-US" sz="1050" smtClean="0"/>
              <a:t>를 </a:t>
            </a:r>
            <a:r>
              <a:rPr lang="ko-KR" altLang="en-US" sz="1050"/>
              <a:t>클릭하면 명령 프롬프트창이 나타납니다</a:t>
            </a:r>
            <a:r>
              <a:rPr lang="en-US" altLang="ko-KR" sz="1050"/>
              <a:t>.</a:t>
            </a:r>
            <a:endParaRPr lang="ko-KR" altLang="en-US" sz="105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2563" y="2216426"/>
            <a:ext cx="3591339" cy="2693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186609" y="2882348"/>
            <a:ext cx="1043608" cy="2484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5374" y="5675243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v"/>
            </a:pPr>
            <a:r>
              <a:rPr lang="en-US" altLang="ko-KR" sz="1200" b="1" smtClean="0">
                <a:latin typeface="+mj-ea"/>
                <a:ea typeface="+mj-ea"/>
              </a:rPr>
              <a:t>Tip</a:t>
            </a:r>
            <a:endParaRPr lang="ko-KR" altLang="en-US" sz="12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041" y="1620075"/>
            <a:ext cx="760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en-US" sz="1200" dirty="0" err="1"/>
              <a:t>구글에서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jdk</a:t>
            </a:r>
            <a:r>
              <a:rPr lang="en-US" altLang="ko-KR" sz="1200" dirty="0"/>
              <a:t> download</a:t>
            </a:r>
            <a:r>
              <a:rPr lang="ko-KR" altLang="en-US" sz="1200" dirty="0"/>
              <a:t>로 검색하여 </a:t>
            </a:r>
            <a:r>
              <a:rPr lang="ko-KR" altLang="en-US" sz="1200" dirty="0" err="1"/>
              <a:t>오라클</a:t>
            </a:r>
            <a:r>
              <a:rPr lang="ko-KR" altLang="en-US" sz="1200" dirty="0"/>
              <a:t> </a:t>
            </a:r>
            <a:r>
              <a:rPr lang="en-US" altLang="ko-KR" sz="1200" dirty="0"/>
              <a:t>JDK </a:t>
            </a:r>
            <a:r>
              <a:rPr lang="ko-KR" altLang="en-US" sz="1200" dirty="0"/>
              <a:t>다운로드 페이지에 접속합니다</a:t>
            </a:r>
            <a:r>
              <a:rPr lang="en-US" altLang="ko-KR" sz="1200" dirty="0"/>
              <a:t>.  </a:t>
            </a:r>
            <a:r>
              <a:rPr lang="ko-KR" altLang="en-US" sz="1200" dirty="0" smtClean="0"/>
              <a:t>또는 다음 주소를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입력하여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접속한 </a:t>
            </a:r>
            <a:r>
              <a:rPr lang="ko-KR" altLang="en-US" sz="1200" dirty="0"/>
              <a:t>다음 </a:t>
            </a:r>
            <a:r>
              <a:rPr lang="en-US" altLang="ko-KR" sz="1200" dirty="0"/>
              <a:t>JDK DOWNLOAD</a:t>
            </a:r>
            <a:r>
              <a:rPr lang="ko-KR" altLang="en-US" sz="1200" dirty="0"/>
              <a:t>를 클릭해도 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FF0000"/>
                </a:solidFill>
              </a:rPr>
              <a:t>• </a:t>
            </a:r>
            <a:r>
              <a:rPr lang="en-US" altLang="ko-KR" sz="1200" dirty="0">
                <a:solidFill>
                  <a:srgbClr val="FF0000"/>
                </a:solidFill>
              </a:rPr>
              <a:t>https://www.oracle.com/technetwork/java/javase/downloads/index.html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6" name="그림 5" descr="C:\Users\김윤지\AppData\Local\Microsoft\Windows\INetCache\Content.Word\1-13-2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88" y="2459051"/>
            <a:ext cx="4873625" cy="305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3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443" y="1699591"/>
            <a:ext cx="838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아파치 </a:t>
            </a:r>
            <a:r>
              <a:rPr lang="ko-KR" altLang="en-US" sz="1200" dirty="0" err="1">
                <a:latin typeface="+mj-ea"/>
                <a:ea typeface="+mj-ea"/>
              </a:rPr>
              <a:t>톰캣</a:t>
            </a:r>
            <a:r>
              <a:rPr lang="ko-KR" altLang="en-US" sz="1200" dirty="0">
                <a:latin typeface="+mj-ea"/>
                <a:ea typeface="+mj-ea"/>
              </a:rPr>
              <a:t> 사이트에 접속한 후 왼쪽에 있는 최신 </a:t>
            </a:r>
            <a:r>
              <a:rPr lang="ko-KR" altLang="en-US" sz="1200" dirty="0" err="1">
                <a:latin typeface="+mj-ea"/>
                <a:ea typeface="+mj-ea"/>
              </a:rPr>
              <a:t>톰캣</a:t>
            </a:r>
            <a:r>
              <a:rPr lang="ko-KR" altLang="en-US" sz="1200" dirty="0">
                <a:latin typeface="+mj-ea"/>
                <a:ea typeface="+mj-ea"/>
              </a:rPr>
              <a:t> 버전인 </a:t>
            </a:r>
            <a:r>
              <a:rPr lang="en-US" altLang="ko-KR" sz="1200" dirty="0" smtClean="0">
                <a:latin typeface="+mj-ea"/>
                <a:ea typeface="+mj-ea"/>
              </a:rPr>
              <a:t>Tomcat9</a:t>
            </a:r>
            <a:r>
              <a:rPr lang="ko-KR" altLang="en-US" sz="1200" dirty="0">
                <a:latin typeface="+mj-ea"/>
                <a:ea typeface="+mj-ea"/>
              </a:rPr>
              <a:t>을 클릭해서 </a:t>
            </a:r>
            <a:r>
              <a:rPr lang="ko-KR" altLang="en-US" sz="1200" dirty="0" smtClean="0">
                <a:latin typeface="+mj-ea"/>
                <a:ea typeface="+mj-ea"/>
              </a:rPr>
              <a:t>설치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atin typeface="+mj-ea"/>
                <a:ea typeface="+mj-ea"/>
              </a:rPr>
              <a:t>파일을 </a:t>
            </a:r>
            <a:r>
              <a:rPr lang="ko-KR" altLang="en-US" sz="1200" dirty="0" err="1">
                <a:latin typeface="+mj-ea"/>
                <a:ea typeface="+mj-ea"/>
              </a:rPr>
              <a:t>다운로드합니다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 smtClean="0">
                <a:latin typeface="+mj-ea"/>
                <a:ea typeface="+mj-ea"/>
              </a:rPr>
              <a:t>   </a:t>
            </a:r>
            <a:r>
              <a:rPr lang="en-US" altLang="ko-KR" sz="1200" dirty="0" smtClean="0">
                <a:solidFill>
                  <a:srgbClr val="FF0000"/>
                </a:solidFill>
                <a:latin typeface="+mj-ea"/>
                <a:ea typeface="+mj-ea"/>
              </a:rPr>
              <a:t>• http://tomcat.apache.org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50504" y="2236305"/>
            <a:ext cx="5585791" cy="4271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383" y="1590261"/>
            <a:ext cx="7941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 smtClean="0">
                <a:latin typeface="+mj-ea"/>
                <a:ea typeface="+mj-ea"/>
              </a:rPr>
              <a:t>32-bit/640bit </a:t>
            </a:r>
            <a:r>
              <a:rPr lang="en-US" altLang="ko-KR" sz="1200">
                <a:latin typeface="+mj-ea"/>
                <a:ea typeface="+mj-ea"/>
              </a:rPr>
              <a:t>Windows Service Installer</a:t>
            </a:r>
            <a:r>
              <a:rPr lang="ko-KR" altLang="en-US" sz="1200">
                <a:latin typeface="+mj-ea"/>
                <a:ea typeface="+mj-ea"/>
              </a:rPr>
              <a:t>를 클릭하여 </a:t>
            </a:r>
            <a:r>
              <a:rPr lang="ko-KR" altLang="en-US" sz="1200" smtClean="0">
                <a:latin typeface="+mj-ea"/>
                <a:ea typeface="+mj-ea"/>
              </a:rPr>
              <a:t>파일을 다운로드 받습니다</a:t>
            </a:r>
            <a:r>
              <a:rPr lang="en-US" altLang="ko-KR" sz="1200" smtClean="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020929"/>
            <a:ext cx="5020310" cy="3412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97765" y="3637722"/>
            <a:ext cx="2981739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626" y="1500810"/>
            <a:ext cx="839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파일을 다운로드한 폴더를 열고 설치 파일을 더블클릭해 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76021" y="1785302"/>
            <a:ext cx="5074475" cy="3730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43809" y="2812774"/>
            <a:ext cx="715617" cy="7653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129" y="1436372"/>
            <a:ext cx="762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4</a:t>
            </a:r>
            <a:r>
              <a:rPr lang="en-US" altLang="ko-KR" sz="1200" b="1"/>
              <a:t>. </a:t>
            </a:r>
            <a:r>
              <a:rPr lang="ko-KR" altLang="en-US" sz="1200"/>
              <a:t>설치 마법사가 시작되면 </a:t>
            </a:r>
            <a:r>
              <a:rPr lang="en-US" altLang="ko-KR" sz="1200"/>
              <a:t>Next</a:t>
            </a:r>
            <a:r>
              <a:rPr lang="ko-KR" altLang="en-US" sz="1200"/>
              <a:t>를 클릭해 설치를 진행합니다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19651" y="1879324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31635" y="5237922"/>
            <a:ext cx="685800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401105"/>
            <a:ext cx="786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아파치 톰캣 라이선스 사용에 동의한다는 의미로 </a:t>
            </a:r>
            <a:r>
              <a:rPr lang="en-US" altLang="ko-KR" sz="1200">
                <a:latin typeface="+mj-ea"/>
                <a:ea typeface="+mj-ea"/>
              </a:rPr>
              <a:t>I Agree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18433" y="1789872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840357" y="5148470"/>
            <a:ext cx="665921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3232" y="1560443"/>
            <a:ext cx="801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기본 인스톨 구성을 선택하고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58191" y="1929019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819590" y="5307496"/>
            <a:ext cx="706567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/>
                <a:ea typeface="나눔스퀘어"/>
              </a:rPr>
              <a:t>3</a:t>
            </a:r>
            <a:r>
              <a:rPr lang="ko-KR" altLang="en-US" sz="15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/>
                <a:ea typeface="나눔스퀘어"/>
              </a:rPr>
              <a:t>장 개발 환경 설정하기</a:t>
            </a:r>
            <a:endParaRPr lang="ko-KR" altLang="en-US" sz="15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3.3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톰캣 컨테이너 설치하기</a:t>
            </a:r>
            <a:endParaRPr lang="ko-KR" altLang="en-US" sz="2800" spc="-1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60442"/>
            <a:ext cx="8388626" cy="44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HTTP/1.1 Connector Port </a:t>
            </a:r>
            <a:r>
              <a:rPr lang="ko-KR" altLang="en-US" sz="1200">
                <a:latin typeface="+mj-ea"/>
                <a:ea typeface="+mj-ea"/>
              </a:rPr>
              <a:t>번호를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8090</a:t>
            </a:r>
            <a:r>
              <a:rPr lang="ko-KR" altLang="en-US" sz="1200">
                <a:latin typeface="+mj-ea"/>
                <a:ea typeface="+mj-ea"/>
              </a:rPr>
              <a:t>으로 변경하고 </a:t>
            </a:r>
            <a:r>
              <a:rPr lang="en-US" altLang="ko-KR" sz="1200">
                <a:latin typeface="+mj-ea"/>
                <a:ea typeface="+mj-ea"/>
              </a:rPr>
              <a:t>User Name</a:t>
            </a:r>
            <a:r>
              <a:rPr lang="ko-KR" altLang="en-US" sz="1200">
                <a:latin typeface="+mj-ea"/>
                <a:ea typeface="+mj-ea"/>
              </a:rPr>
              <a:t>과 </a:t>
            </a:r>
            <a:r>
              <a:rPr lang="en-US" altLang="ko-KR" sz="1200">
                <a:latin typeface="+mj-ea"/>
                <a:ea typeface="+mj-ea"/>
              </a:rPr>
              <a:t>Password</a:t>
            </a:r>
            <a:r>
              <a:rPr lang="ko-KR" altLang="en-US" sz="1200">
                <a:latin typeface="+mj-ea"/>
                <a:ea typeface="+mj-ea"/>
              </a:rPr>
              <a:t>를 모두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admin</a:t>
            </a:r>
            <a:r>
              <a:rPr lang="ko-KR" altLang="en-US" sz="1200">
                <a:latin typeface="+mj-ea"/>
                <a:ea typeface="+mj-ea"/>
              </a:rPr>
              <a:t>으로 설정한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</a:t>
            </a:r>
            <a:endParaRPr lang="ko-KR" altLang="en-US" sz="120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778068" y="2111560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045226" y="3279913"/>
            <a:ext cx="924339" cy="27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45226" y="4412973"/>
            <a:ext cx="924339" cy="5367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42" y="1498231"/>
            <a:ext cx="7694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+mj-ea"/>
                <a:ea typeface="+mj-ea"/>
              </a:rPr>
              <a:t>8. </a:t>
            </a:r>
            <a:r>
              <a:rPr lang="en-US" altLang="ko-KR" sz="1200">
                <a:latin typeface="+mj-ea"/>
                <a:ea typeface="+mj-ea"/>
              </a:rPr>
              <a:t>JRE</a:t>
            </a:r>
            <a:r>
              <a:rPr lang="ko-KR" altLang="en-US" sz="1200">
                <a:latin typeface="+mj-ea"/>
                <a:ea typeface="+mj-ea"/>
              </a:rPr>
              <a:t>가 설치된 폴더 경로를 선택한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 smtClean="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65446" y="1869965"/>
            <a:ext cx="4317365" cy="3356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39617" y="3627785"/>
            <a:ext cx="1540565" cy="2186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/>
                <a:ea typeface="나눔스퀘어"/>
              </a:rPr>
              <a:t>3</a:t>
            </a:r>
            <a:r>
              <a:rPr lang="ko-KR" altLang="en-US" sz="15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/>
                <a:ea typeface="나눔스퀘어"/>
              </a:rPr>
              <a:t>장 개발 환경 설정하기</a:t>
            </a:r>
            <a:endParaRPr lang="ko-KR" altLang="en-US" sz="15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3.3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톰캣 컨테이너 설치하기</a:t>
            </a:r>
            <a:endParaRPr lang="ko-KR" altLang="en-US" sz="2800" spc="-1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00808"/>
            <a:ext cx="8340707" cy="449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톰캣 설치 위치를 지정하는 창이 나타납니다</a:t>
            </a:r>
            <a:r>
              <a:rPr lang="en-US" altLang="ko-KR" sz="1200">
                <a:latin typeface="+mj-ea"/>
                <a:ea typeface="+mj-ea"/>
              </a:rPr>
              <a:t>. Browse...</a:t>
            </a:r>
            <a:r>
              <a:rPr lang="ko-KR" altLang="en-US" sz="1200">
                <a:latin typeface="+mj-ea"/>
                <a:ea typeface="+mj-ea"/>
              </a:rPr>
              <a:t>를 클릭해 </a:t>
            </a:r>
            <a:r>
              <a:rPr lang="en-US" altLang="ko-KR" sz="1200">
                <a:latin typeface="+mj-ea"/>
                <a:ea typeface="+mj-ea"/>
              </a:rPr>
              <a:t>C </a:t>
            </a:r>
            <a:r>
              <a:rPr lang="ko-KR" altLang="en-US" sz="1200">
                <a:latin typeface="+mj-ea"/>
                <a:ea typeface="+mj-ea"/>
              </a:rPr>
              <a:t>드라이브에</a:t>
            </a:r>
            <a:r>
              <a:rPr lang="en-US" altLang="ko-KR" sz="1200">
                <a:latin typeface="+mj-ea"/>
                <a:ea typeface="+mj-ea"/>
              </a:rPr>
              <a:t> tomcat9 </a:t>
            </a:r>
            <a:r>
              <a:rPr lang="ko-KR" altLang="en-US" sz="1200">
                <a:latin typeface="+mj-ea"/>
                <a:ea typeface="+mj-ea"/>
              </a:rPr>
              <a:t>폴더를 생성한 후 이 위치를</a:t>
            </a:r>
            <a:endParaRPr lang="ko-KR" altLang="en-US" sz="120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선택하고 </a:t>
            </a:r>
            <a:r>
              <a:rPr lang="en-US" altLang="ko-KR" sz="1200">
                <a:latin typeface="+mj-ea"/>
                <a:ea typeface="+mj-ea"/>
              </a:rPr>
              <a:t>Install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혹은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Browse...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에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tomcat9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폴더가 이미 설정되어 있으면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Install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클릭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en-US" altLang="ko-KR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77260" y="2115577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042991" y="2925400"/>
            <a:ext cx="2723322" cy="2893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05519" y="4339862"/>
            <a:ext cx="969953" cy="269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30009" y="4609271"/>
            <a:ext cx="685800" cy="1416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15200" y="5516217"/>
            <a:ext cx="626165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17217" y="1581150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989443" y="4919870"/>
            <a:ext cx="745435" cy="2584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80321"/>
            <a:ext cx="768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라이선스 사용 동의에 체크한 후 자신의 운영체제에 맞는 </a:t>
            </a:r>
            <a:r>
              <a:rPr lang="en-US" altLang="ko-KR" sz="1200">
                <a:latin typeface="+mj-ea"/>
                <a:ea typeface="+mj-ea"/>
              </a:rPr>
              <a:t>JDK</a:t>
            </a:r>
            <a:r>
              <a:rPr lang="ko-KR" altLang="en-US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  </a:t>
            </a:r>
            <a:r>
              <a:rPr lang="ko-KR" altLang="en-US" sz="1200" smtClean="0">
                <a:latin typeface="+mj-ea"/>
                <a:ea typeface="+mj-ea"/>
              </a:rPr>
              <a:t>여기서는 </a:t>
            </a:r>
            <a:r>
              <a:rPr lang="en-US" altLang="ko-KR" sz="1200">
                <a:latin typeface="+mj-ea"/>
                <a:ea typeface="+mj-ea"/>
              </a:rPr>
              <a:t>64</a:t>
            </a:r>
            <a:r>
              <a:rPr lang="ko-KR" altLang="en-US" sz="1200" smtClean="0">
                <a:latin typeface="+mj-ea"/>
                <a:ea typeface="+mj-ea"/>
              </a:rPr>
              <a:t>비트 </a:t>
            </a:r>
            <a:r>
              <a:rPr lang="ko-KR" altLang="en-US" sz="1200">
                <a:latin typeface="+mj-ea"/>
                <a:ea typeface="+mj-ea"/>
              </a:rPr>
              <a:t>윈도 </a:t>
            </a:r>
            <a:r>
              <a:rPr lang="en-US" altLang="ko-KR" sz="1200">
                <a:latin typeface="+mj-ea"/>
                <a:ea typeface="+mj-ea"/>
              </a:rPr>
              <a:t>10</a:t>
            </a:r>
            <a:r>
              <a:rPr lang="ko-KR" altLang="en-US" sz="1200" smtClean="0">
                <a:latin typeface="+mj-ea"/>
                <a:ea typeface="+mj-ea"/>
              </a:rPr>
              <a:t>을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기준으로 설명하므로 </a:t>
            </a:r>
            <a:r>
              <a:rPr lang="en-US" altLang="ko-KR" sz="1200">
                <a:latin typeface="+mj-ea"/>
                <a:ea typeface="+mj-ea"/>
              </a:rPr>
              <a:t>jdk-10_windows-x64_bin.exe</a:t>
            </a:r>
            <a:r>
              <a:rPr lang="ko-KR" altLang="en-US" sz="1200" smtClean="0">
                <a:latin typeface="+mj-ea"/>
                <a:ea typeface="+mj-ea"/>
              </a:rPr>
              <a:t>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클릭해 </a:t>
            </a:r>
            <a:r>
              <a:rPr lang="ko-KR" altLang="en-US" sz="1200">
                <a:latin typeface="+mj-ea"/>
                <a:ea typeface="+mj-ea"/>
              </a:rPr>
              <a:t>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3-2-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21" y="2205656"/>
            <a:ext cx="4433543" cy="366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31435" y="4770782"/>
            <a:ext cx="1401418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32853" y="5496340"/>
            <a:ext cx="1315158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901" y="1421943"/>
            <a:ext cx="6790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10. </a:t>
            </a:r>
            <a:r>
              <a:rPr lang="ko-KR" altLang="en-US" sz="1200"/>
              <a:t>설치를 진행합니다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87399" y="1837442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530626"/>
            <a:ext cx="851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ko-KR" altLang="en-US" sz="1200">
                <a:latin typeface="+mj-ea"/>
                <a:ea typeface="+mj-ea"/>
              </a:rPr>
              <a:t>설치가 완료되었다는 창이 나타나면 체크박스 옵션의 체크 표시를 해제한 후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 smtClean="0">
                <a:latin typeface="+mj-ea"/>
                <a:ea typeface="+mj-ea"/>
              </a:rPr>
              <a:t>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클릭해 </a:t>
            </a:r>
            <a:r>
              <a:rPr lang="ko-KR" altLang="en-US" sz="1200">
                <a:latin typeface="+mj-ea"/>
                <a:ea typeface="+mj-ea"/>
              </a:rPr>
              <a:t>설치를 종료합니다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36485" y="1859446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05519" y="3429000"/>
            <a:ext cx="230377" cy="6460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449" y="1441821"/>
            <a:ext cx="8092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12. </a:t>
            </a:r>
            <a:r>
              <a:rPr lang="ko-KR" altLang="en-US" sz="1200">
                <a:latin typeface="+mj-ea"/>
                <a:ea typeface="+mj-ea"/>
              </a:rPr>
              <a:t>설치 폴더</a:t>
            </a:r>
            <a:r>
              <a:rPr lang="en-US" altLang="ko-KR" sz="1200">
                <a:latin typeface="+mj-ea"/>
                <a:ea typeface="+mj-ea"/>
              </a:rPr>
              <a:t>(C:\\tomcat9)</a:t>
            </a:r>
            <a:r>
              <a:rPr lang="ko-KR" altLang="en-US" sz="1200">
                <a:latin typeface="+mj-ea"/>
                <a:ea typeface="+mj-ea"/>
              </a:rPr>
              <a:t>로 이동하여 설치를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11919" y="2007111"/>
            <a:ext cx="5104548" cy="4045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05270" y="2961861"/>
            <a:ext cx="1550504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3353" y="1480930"/>
            <a:ext cx="804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아래 사이트에 접속한 후 오른쪽 위에 있는 </a:t>
            </a:r>
            <a:r>
              <a:rPr lang="en-US" altLang="ko-KR" sz="1200" dirty="0">
                <a:latin typeface="+mj-ea"/>
                <a:ea typeface="+mj-ea"/>
              </a:rPr>
              <a:t>Download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+mj-ea"/>
                <a:ea typeface="+mj-ea"/>
              </a:rPr>
              <a:t>    •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http://www.eclipse.org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101621"/>
            <a:ext cx="5943600" cy="21856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70983" y="2315816"/>
            <a:ext cx="896891" cy="228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3598" y="1511395"/>
            <a:ext cx="8112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Download 64 bit</a:t>
            </a:r>
            <a:r>
              <a:rPr lang="ko-KR" altLang="en-US" sz="1200">
                <a:latin typeface="+mj-ea"/>
                <a:ea typeface="+mj-ea"/>
              </a:rPr>
              <a:t>를 클릭하여 다운로드 페이지로 이동합니다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13183" y="2008546"/>
            <a:ext cx="5943600" cy="2065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398" y="1540564"/>
            <a:ext cx="7386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Download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52940" y="1967823"/>
            <a:ext cx="5943600" cy="3240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88026" y="2524539"/>
            <a:ext cx="1013791" cy="3677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0855" y="1362305"/>
            <a:ext cx="8478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다운로드한 폴더를 열고 실행 파일인 </a:t>
            </a:r>
            <a:r>
              <a:rPr lang="en-US" altLang="ko-KR" sz="1200">
                <a:latin typeface="+mj-ea"/>
                <a:ea typeface="+mj-ea"/>
              </a:rPr>
              <a:t>eclipse-inst-win64.exe</a:t>
            </a:r>
            <a:r>
              <a:rPr lang="ko-KR" altLang="en-US" sz="1200">
                <a:latin typeface="+mj-ea"/>
                <a:ea typeface="+mj-ea"/>
              </a:rPr>
              <a:t>를 더블클릭해서 </a:t>
            </a:r>
            <a:r>
              <a:rPr lang="ko-KR" altLang="en-US" sz="1200" smtClean="0">
                <a:latin typeface="+mj-ea"/>
                <a:ea typeface="+mj-ea"/>
              </a:rPr>
              <a:t>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383047" y="1913158"/>
            <a:ext cx="5511800" cy="3926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858617" y="3796748"/>
            <a:ext cx="924340" cy="10734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410738" y="3894193"/>
            <a:ext cx="2321615" cy="1935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008" y="1322554"/>
            <a:ext cx="729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여러 항목 중 </a:t>
            </a:r>
            <a:r>
              <a:rPr lang="en-US" altLang="ko-KR" sz="1200">
                <a:latin typeface="+mj-ea"/>
                <a:ea typeface="+mj-ea"/>
              </a:rPr>
              <a:t>Java EE</a:t>
            </a:r>
            <a:r>
              <a:rPr lang="ko-KR" altLang="en-US" sz="1200">
                <a:latin typeface="+mj-ea"/>
                <a:ea typeface="+mj-ea"/>
              </a:rPr>
              <a:t>용 이클립스를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43138" y="1847382"/>
            <a:ext cx="4142105" cy="425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143138" y="3140765"/>
            <a:ext cx="4142105" cy="7056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9" y="1451113"/>
            <a:ext cx="839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이클립스 설치 폴더 경로를 설정하기 위해 </a:t>
            </a:r>
            <a:r>
              <a:rPr lang="en-US" altLang="ko-KR" sz="1200">
                <a:latin typeface="+mj-ea"/>
                <a:ea typeface="+mj-ea"/>
              </a:rPr>
              <a:t>C </a:t>
            </a:r>
            <a:r>
              <a:rPr lang="ko-KR" altLang="en-US" sz="1200">
                <a:latin typeface="+mj-ea"/>
                <a:ea typeface="+mj-ea"/>
              </a:rPr>
              <a:t>드라이브에 </a:t>
            </a:r>
            <a:r>
              <a:rPr lang="en-US" altLang="ko-KR" sz="1200">
                <a:latin typeface="+mj-ea"/>
                <a:ea typeface="+mj-ea"/>
              </a:rPr>
              <a:t>eclipse</a:t>
            </a:r>
            <a:r>
              <a:rPr lang="ko-KR" altLang="en-US" sz="1200">
                <a:latin typeface="+mj-ea"/>
                <a:ea typeface="+mj-ea"/>
              </a:rPr>
              <a:t>라는 이름으로 </a:t>
            </a:r>
            <a:r>
              <a:rPr lang="ko-KR" altLang="en-US" sz="1200" smtClean="0">
                <a:latin typeface="+mj-ea"/>
                <a:ea typeface="+mj-ea"/>
              </a:rPr>
              <a:t>폴더를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47498" y="1819275"/>
            <a:ext cx="3514725" cy="3219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11557" y="3568148"/>
            <a:ext cx="693962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561" y="1431882"/>
            <a:ext cx="800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INSTALL</a:t>
            </a:r>
            <a:r>
              <a:rPr lang="ko-KR" altLang="en-US" sz="1200">
                <a:latin typeface="+mj-ea"/>
                <a:ea typeface="+mj-ea"/>
              </a:rPr>
              <a:t>을 클릭해 설치를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15264" y="1820987"/>
            <a:ext cx="3538220" cy="3633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279913" y="3001618"/>
            <a:ext cx="636105" cy="2782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79913" y="3796748"/>
            <a:ext cx="2335696" cy="2683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6733" y="1325144"/>
            <a:ext cx="7495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다운로드를 마쳤으면 파일을 내려 받은 폴더를 엽니다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09859" y="1870628"/>
            <a:ext cx="5486400" cy="4210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3597" y="1421296"/>
            <a:ext cx="8330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콘텐츠 사용에 동의한다는 의미의 </a:t>
            </a:r>
            <a:r>
              <a:rPr lang="en-US" altLang="ko-KR" sz="1200">
                <a:latin typeface="+mj-ea"/>
                <a:ea typeface="+mj-ea"/>
              </a:rPr>
              <a:t>Aceept Now</a:t>
            </a:r>
            <a:r>
              <a:rPr lang="ko-KR" altLang="en-US" sz="1200">
                <a:latin typeface="+mj-ea"/>
                <a:ea typeface="+mj-ea"/>
              </a:rPr>
              <a:t>를 클릭한 후 설치를 계속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70087" y="1867260"/>
            <a:ext cx="3832225" cy="3876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524674" y="5446643"/>
            <a:ext cx="603917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338" y="1431882"/>
            <a:ext cx="736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Accept</a:t>
            </a:r>
            <a:r>
              <a:rPr lang="ko-KR" altLang="en-US" sz="1200">
                <a:latin typeface="+mj-ea"/>
                <a:ea typeface="+mj-ea"/>
              </a:rPr>
              <a:t>를 클릭해 라이선스 사용에 동의합니다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16655" y="1837442"/>
            <a:ext cx="5943600" cy="3575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373217" y="5108713"/>
            <a:ext cx="132190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186" y="1402065"/>
            <a:ext cx="8050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설치가 완료되면 </a:t>
            </a:r>
            <a:r>
              <a:rPr lang="en-US" altLang="ko-KR" sz="1200">
                <a:latin typeface="+mj-ea"/>
                <a:ea typeface="+mj-ea"/>
              </a:rPr>
              <a:t>LAUNCH</a:t>
            </a:r>
            <a:r>
              <a:rPr lang="ko-KR" altLang="en-US" sz="1200">
                <a:latin typeface="+mj-ea"/>
                <a:ea typeface="+mj-ea"/>
              </a:rPr>
              <a:t>를 클릭해 이클립스를 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505119" y="2338705"/>
            <a:ext cx="3458210" cy="3552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324274" y="4313583"/>
            <a:ext cx="2293569" cy="1777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5046956" y="3429000"/>
            <a:ext cx="3717925" cy="2461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451113"/>
            <a:ext cx="859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en-US" altLang="ko-KR" sz="1200">
                <a:latin typeface="+mj-ea"/>
                <a:ea typeface="+mj-ea"/>
              </a:rPr>
              <a:t>Workspace(</a:t>
            </a:r>
            <a:r>
              <a:rPr lang="ko-KR" altLang="en-US" sz="1200">
                <a:latin typeface="+mj-ea"/>
                <a:ea typeface="+mj-ea"/>
              </a:rPr>
              <a:t>작업 공간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를 지정하는 창이 나타나면 </a:t>
            </a:r>
            <a:r>
              <a:rPr lang="en-US" altLang="ko-KR" sz="1200">
                <a:latin typeface="+mj-ea"/>
                <a:ea typeface="+mj-ea"/>
              </a:rPr>
              <a:t>C </a:t>
            </a:r>
            <a:r>
              <a:rPr lang="ko-KR" altLang="en-US" sz="1200">
                <a:latin typeface="+mj-ea"/>
                <a:ea typeface="+mj-ea"/>
              </a:rPr>
              <a:t>드라이브에 </a:t>
            </a:r>
            <a:r>
              <a:rPr lang="en-US" altLang="ko-KR" sz="1200">
                <a:latin typeface="+mj-ea"/>
                <a:ea typeface="+mj-ea"/>
              </a:rPr>
              <a:t>myJSP</a:t>
            </a:r>
            <a:r>
              <a:rPr lang="ko-KR" altLang="en-US" sz="1200">
                <a:latin typeface="+mj-ea"/>
                <a:ea typeface="+mj-ea"/>
              </a:rPr>
              <a:t>라는 이름으로 </a:t>
            </a:r>
            <a:r>
              <a:rPr lang="ko-KR" altLang="en-US" sz="1200" smtClean="0">
                <a:latin typeface="+mj-ea"/>
                <a:ea typeface="+mj-ea"/>
              </a:rPr>
              <a:t>새 폴더를 </a:t>
            </a:r>
            <a:r>
              <a:rPr lang="ko-KR" altLang="en-US" sz="1200">
                <a:latin typeface="+mj-ea"/>
                <a:ea typeface="+mj-ea"/>
              </a:rPr>
              <a:t>만들어 지정합니다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 </a:t>
            </a:r>
            <a:r>
              <a:rPr lang="ko-KR" altLang="en-US" sz="1200" smtClean="0">
                <a:latin typeface="+mj-ea"/>
                <a:ea typeface="+mj-ea"/>
              </a:rPr>
              <a:t>자신이 </a:t>
            </a:r>
            <a:r>
              <a:rPr lang="ko-KR" altLang="en-US" sz="1200">
                <a:latin typeface="+mj-ea"/>
                <a:ea typeface="+mj-ea"/>
              </a:rPr>
              <a:t>원하는 경로로 변경해도 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6397" y="2121963"/>
            <a:ext cx="5249522" cy="2867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685183" y="3220278"/>
            <a:ext cx="815008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72816" y="1634269"/>
            <a:ext cx="6122505" cy="4269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818861" y="1958009"/>
            <a:ext cx="576469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604052" y="3916017"/>
            <a:ext cx="815009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7159" y="1451113"/>
            <a:ext cx="763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12. </a:t>
            </a:r>
            <a:r>
              <a:rPr lang="ko-KR" altLang="en-US" sz="1200">
                <a:latin typeface="+mj-ea"/>
                <a:ea typeface="+mj-ea"/>
              </a:rPr>
              <a:t>다시 </a:t>
            </a:r>
            <a:r>
              <a:rPr lang="en-US" altLang="ko-KR" sz="1200">
                <a:latin typeface="+mj-ea"/>
                <a:ea typeface="+mj-ea"/>
              </a:rPr>
              <a:t>myJSP </a:t>
            </a:r>
            <a:r>
              <a:rPr lang="ko-KR" altLang="en-US" sz="1200">
                <a:latin typeface="+mj-ea"/>
                <a:ea typeface="+mj-ea"/>
              </a:rPr>
              <a:t>폴더 하위에 </a:t>
            </a:r>
            <a:r>
              <a:rPr lang="en-US" altLang="ko-KR" sz="1200">
                <a:latin typeface="+mj-ea"/>
                <a:ea typeface="+mj-ea"/>
              </a:rPr>
              <a:t>workspace</a:t>
            </a:r>
            <a:r>
              <a:rPr lang="ko-KR" altLang="en-US" sz="1200">
                <a:latin typeface="+mj-ea"/>
                <a:ea typeface="+mj-ea"/>
              </a:rPr>
              <a:t>라는 폴더를 만들어 지정합니다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55694" y="1807625"/>
            <a:ext cx="4333875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81129" y="3866322"/>
            <a:ext cx="745435" cy="189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380" y="1451762"/>
            <a:ext cx="7615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13. </a:t>
            </a:r>
            <a:r>
              <a:rPr lang="en-US" altLang="ko-KR" sz="1200">
                <a:latin typeface="+mj-ea"/>
                <a:ea typeface="+mj-ea"/>
              </a:rPr>
              <a:t>Workspace</a:t>
            </a:r>
            <a:r>
              <a:rPr lang="ko-KR" altLang="en-US" sz="1200">
                <a:latin typeface="+mj-ea"/>
                <a:ea typeface="+mj-ea"/>
              </a:rPr>
              <a:t>를 지정한 후 </a:t>
            </a:r>
            <a:r>
              <a:rPr lang="en-US" altLang="ko-KR" sz="1200">
                <a:latin typeface="+mj-ea"/>
                <a:ea typeface="+mj-ea"/>
              </a:rPr>
              <a:t>Launch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83537" y="1847382"/>
            <a:ext cx="5819775" cy="2305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57400" y="2623930"/>
            <a:ext cx="1133061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98165" y="3796748"/>
            <a:ext cx="864705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5" y="1461676"/>
            <a:ext cx="8169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14. </a:t>
            </a:r>
            <a:r>
              <a:rPr lang="ko-KR" altLang="en-US" sz="1200">
                <a:latin typeface="+mj-ea"/>
                <a:ea typeface="+mj-ea"/>
              </a:rPr>
              <a:t>이클립스 화면이 나타나면 웰컴</a:t>
            </a:r>
            <a:r>
              <a:rPr lang="en-US" altLang="ko-KR" sz="1200">
                <a:latin typeface="+mj-ea"/>
                <a:ea typeface="+mj-ea"/>
              </a:rPr>
              <a:t>(Welcome) </a:t>
            </a:r>
            <a:r>
              <a:rPr lang="ko-KR" altLang="en-US" sz="1200">
                <a:latin typeface="+mj-ea"/>
                <a:ea typeface="+mj-ea"/>
              </a:rPr>
              <a:t>페이지를 닫고 설치를 마칩니다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738676"/>
            <a:ext cx="5943600" cy="4478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48070" y="2057400"/>
            <a:ext cx="188843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667068"/>
            <a:ext cx="5943600" cy="4478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/>
                <a:ea typeface="나눔스퀘어"/>
              </a:rPr>
              <a:t>3</a:t>
            </a:r>
            <a:r>
              <a:rPr lang="ko-KR" altLang="en-US" sz="15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/>
                <a:ea typeface="나눔스퀘어"/>
              </a:rPr>
              <a:t>장 개발 환경 설정하기</a:t>
            </a:r>
            <a:endParaRPr lang="ko-KR" altLang="en-US" sz="15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3.5 Java EE API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문서 즐겨찾기에 추가하기</a:t>
            </a:r>
            <a:endParaRPr lang="ko-KR" altLang="en-US" sz="2800" spc="-1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8" y="1520686"/>
            <a:ext cx="8092229" cy="8205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오라클 홈페이지에 접속한 후 메뉴에서 </a:t>
            </a:r>
            <a:r>
              <a:rPr lang="en-US" altLang="ko-KR" sz="1200" b="1">
                <a:latin typeface="+mj-ea"/>
                <a:ea typeface="+mj-ea"/>
              </a:rPr>
              <a:t>Resources &gt; Documentation &gt; Java &gt; Java EE</a:t>
            </a:r>
            <a:r>
              <a:rPr lang="ko-KR" altLang="en-US" sz="1200" b="1">
                <a:latin typeface="+mj-ea"/>
                <a:ea typeface="+mj-ea"/>
              </a:rPr>
              <a:t> </a:t>
            </a:r>
            <a:r>
              <a:rPr lang="en-US" altLang="ko-KR" sz="1200" b="1">
                <a:latin typeface="+mj-ea"/>
                <a:ea typeface="+mj-ea"/>
              </a:rPr>
              <a:t>documentation</a:t>
            </a:r>
            <a:endParaRPr lang="en-US" altLang="ko-KR" sz="1200" b="1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+mj-ea"/>
                <a:ea typeface="+mj-ea"/>
              </a:rPr>
              <a:t>    • </a:t>
            </a:r>
            <a:r>
              <a:rPr lang="en-US" altLang="ko-KR" sz="1200">
                <a:solidFill>
                  <a:srgbClr val="ff0000"/>
                </a:solidFill>
                <a:latin typeface="+mj-ea"/>
                <a:ea typeface="+mj-ea"/>
                <a:hlinkClick r:id="rId2"/>
              </a:rPr>
              <a:t>http://www.oracle.com</a:t>
            </a:r>
            <a:endParaRPr lang="en-US" altLang="ko-KR" sz="1200">
              <a:solidFill>
                <a:srgbClr val="ff0000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1200">
              <a:solidFill>
                <a:srgbClr val="ff0000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+mj-ea"/>
                <a:ea typeface="+mj-ea"/>
              </a:rPr>
              <a:t>Java EE 8 </a:t>
            </a:r>
            <a:r>
              <a:rPr lang="ko-KR" altLang="en-US" sz="1200">
                <a:solidFill>
                  <a:srgbClr val="ff0000"/>
                </a:solidFill>
                <a:latin typeface="+mj-ea"/>
                <a:ea typeface="+mj-ea"/>
              </a:rPr>
              <a:t>버전은</a:t>
            </a:r>
            <a:r>
              <a:rPr lang="ko-KR" altLang="en-US" sz="1200">
                <a:solidFill>
                  <a:srgbClr val="ff0000"/>
                </a:solidFill>
                <a:latin typeface="+mj-ea"/>
                <a:ea typeface="+mj-ea"/>
                <a:hlinkClick r:id="rId3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  <a:hlinkClick r:id="rId3"/>
              </a:rPr>
              <a:t>https://javaee.github.io/javaee-spec/javadocs/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ko-KR" altLang="en-US" sz="12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2365" y="2494994"/>
            <a:ext cx="7543800" cy="2110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2779" y="4261931"/>
            <a:ext cx="7519385" cy="20206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"/>
          <p:cNvSpPr/>
          <p:nvPr/>
        </p:nvSpPr>
        <p:spPr>
          <a:xfrm>
            <a:off x="6132512" y="5547320"/>
            <a:ext cx="2033984" cy="218281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8" name=""/>
          <p:cNvSpPr/>
          <p:nvPr/>
        </p:nvSpPr>
        <p:spPr>
          <a:xfrm>
            <a:off x="1962546" y="3850679"/>
            <a:ext cx="1776016" cy="277812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"/>
          <p:cNvSpPr/>
          <p:nvPr/>
        </p:nvSpPr>
        <p:spPr>
          <a:xfrm>
            <a:off x="2939653" y="1794271"/>
            <a:ext cx="3246839" cy="861984"/>
          </a:xfrm>
          <a:custGeom>
            <a:avLst/>
            <a:gdLst>
              <a:gd name="connsiteX0" fmla="*/ -4762 w 3246839"/>
              <a:gd name="connsiteY0" fmla="*/ 52189 h 861984"/>
              <a:gd name="connsiteX1" fmla="*/ 2942034 w 3246839"/>
              <a:gd name="connsiteY1" fmla="*/ 62111 h 861984"/>
              <a:gd name="connsiteX2" fmla="*/ 3180159 w 3246839"/>
              <a:gd name="connsiteY2" fmla="*/ 865783 h 86198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6839" h="861984">
                <a:moveTo>
                  <a:pt x="-4762" y="52189"/>
                </a:moveTo>
                <a:cubicBezTo>
                  <a:pt x="486370" y="53842"/>
                  <a:pt x="2411213" y="-73488"/>
                  <a:pt x="2942034" y="62111"/>
                </a:cubicBezTo>
                <a:cubicBezTo>
                  <a:pt x="3472854" y="197710"/>
                  <a:pt x="3140471" y="731837"/>
                  <a:pt x="3180159" y="865783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799" y="1358130"/>
            <a:ext cx="804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>
                <a:latin typeface="+mj-ea"/>
                <a:ea typeface="+mj-ea"/>
              </a:rPr>
              <a:t>실행 파일을 클릭한 후 팝업창이 나타나면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클릭해 설치 과정을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7" y="1885701"/>
            <a:ext cx="4761865" cy="362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659" y="1439959"/>
            <a:ext cx="7981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Java EE 8 </a:t>
            </a:r>
            <a:r>
              <a:rPr lang="ko-KR" altLang="en-US" sz="1200">
                <a:latin typeface="+mj-ea"/>
                <a:ea typeface="+mj-ea"/>
              </a:rPr>
              <a:t>버전의 문서를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05" y="1793549"/>
            <a:ext cx="7325138" cy="37616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855" y="1499595"/>
            <a:ext cx="7535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해당 페이지를 브라우저의 즐겨찾기 또는 북마크에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03963" y="1933575"/>
            <a:ext cx="2456815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4693" y="1461052"/>
            <a:ext cx="752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 사이트에 접속한 후 </a:t>
            </a:r>
            <a:r>
              <a:rPr lang="en-US" altLang="ko-KR" sz="1200" dirty="0">
                <a:latin typeface="+mj-ea"/>
                <a:ea typeface="+mj-ea"/>
              </a:rPr>
              <a:t>Download for Windows </a:t>
            </a:r>
            <a:r>
              <a:rPr lang="ko-KR" altLang="en-US" sz="1200" dirty="0">
                <a:latin typeface="+mj-ea"/>
                <a:ea typeface="+mj-ea"/>
              </a:rPr>
              <a:t>옆에 있는 </a:t>
            </a:r>
            <a:r>
              <a:rPr lang="ko-KR" altLang="en-US" sz="1200" dirty="0" smtClean="0">
                <a:latin typeface="+mj-ea"/>
                <a:ea typeface="+mj-ea"/>
              </a:rPr>
              <a:t>화살표를   클릭해 </a:t>
            </a:r>
            <a:r>
              <a:rPr lang="en-US" altLang="ko-KR" sz="1200" dirty="0" smtClean="0">
                <a:latin typeface="+mj-ea"/>
                <a:ea typeface="+mj-ea"/>
              </a:rPr>
              <a:t>Windows x64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 smtClean="0">
                <a:latin typeface="+mj-ea"/>
                <a:ea typeface="+mj-ea"/>
              </a:rPr>
              <a:t>Stable</a:t>
            </a:r>
          </a:p>
          <a:p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  </a:t>
            </a:r>
            <a:r>
              <a:rPr lang="ko-KR" altLang="en-US" sz="1200" dirty="0" smtClean="0">
                <a:latin typeface="+mj-ea"/>
                <a:ea typeface="+mj-ea"/>
              </a:rPr>
              <a:t>버전을 </a:t>
            </a:r>
            <a:r>
              <a:rPr lang="ko-KR" altLang="en-US" sz="1200" dirty="0" err="1">
                <a:latin typeface="+mj-ea"/>
                <a:ea typeface="+mj-ea"/>
              </a:rPr>
              <a:t>다운로드합니다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 smtClean="0">
                <a:latin typeface="+mj-ea"/>
                <a:ea typeface="+mj-ea"/>
              </a:rPr>
              <a:t>     </a:t>
            </a:r>
            <a:r>
              <a:rPr lang="en-US" altLang="ko-KR" sz="1200" dirty="0" smtClean="0">
                <a:solidFill>
                  <a:srgbClr val="FF0000"/>
                </a:solidFill>
                <a:latin typeface="+mj-ea"/>
                <a:ea typeface="+mj-ea"/>
              </a:rPr>
              <a:t>•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http://code.visualstudio.com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7081" y="2376612"/>
            <a:ext cx="5943600" cy="3436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11045"/>
            <a:ext cx="803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다운로드 후 폴더를 열고 설치 파일을 더블클릭해 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21" y="1952473"/>
            <a:ext cx="5505657" cy="362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645884" y="3282180"/>
            <a:ext cx="745435" cy="963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5933659" y="3051313"/>
            <a:ext cx="3062287" cy="2524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901609" y="5317436"/>
            <a:ext cx="516834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312" y="1441821"/>
            <a:ext cx="785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계약에 동의함에 체크하고 다음을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58190" y="2003356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860235" y="5357191"/>
            <a:ext cx="725556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07096" y="4780722"/>
            <a:ext cx="208721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3171" y="1500809"/>
            <a:ext cx="7664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+mj-ea"/>
                <a:ea typeface="+mj-ea"/>
              </a:rPr>
              <a:t>4</a:t>
            </a:r>
            <a:r>
              <a:rPr lang="en-US" altLang="ko-KR" sz="1200" b="1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설치 위치를 기본 위치로 지정하고 다음을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57582" y="2115739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979504" y="5486401"/>
            <a:ext cx="725557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038" y="1500808"/>
            <a:ext cx="759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시작 메뉴 폴더를 만들지 않음에 체크하고 다음을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56973" y="1854269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068957" y="5218043"/>
            <a:ext cx="705678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1" y="1451760"/>
            <a:ext cx="783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추가 작업을 선택하지 않고 다음을 </a:t>
            </a:r>
            <a:r>
              <a:rPr lang="ko-KR" altLang="en-US" sz="1200" smtClean="0">
                <a:latin typeface="+mj-ea"/>
                <a:ea typeface="+mj-ea"/>
              </a:rPr>
              <a:t>클릭합니다</a:t>
            </a:r>
            <a:r>
              <a:rPr lang="en-US" altLang="ko-KR" sz="1200" smtClean="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66911" y="1837442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108713" y="5218043"/>
            <a:ext cx="675861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73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490870"/>
            <a:ext cx="6907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설치를 계속 진행하기 위해 설치를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159027" y="1915458"/>
            <a:ext cx="4005470" cy="322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4524674" y="1915457"/>
            <a:ext cx="4042856" cy="3257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48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2" y="1402065"/>
            <a:ext cx="8368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설치를 마쳤으면 마침을 클릭하여 </a:t>
            </a:r>
            <a:r>
              <a:rPr lang="en-US" altLang="ko-KR" sz="1200">
                <a:latin typeface="+mj-ea"/>
                <a:ea typeface="+mj-ea"/>
              </a:rPr>
              <a:t>VS code</a:t>
            </a:r>
            <a:r>
              <a:rPr lang="ko-KR" altLang="en-US" sz="1200">
                <a:latin typeface="+mj-ea"/>
                <a:ea typeface="+mj-ea"/>
              </a:rPr>
              <a:t>를 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17825" y="1827503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959626" y="5198165"/>
            <a:ext cx="675861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42471"/>
            <a:ext cx="7871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>
                <a:latin typeface="+mj-ea"/>
                <a:ea typeface="+mj-ea"/>
              </a:rPr>
              <a:t>설치 폴더를 지정하는 창이 나타납니다</a:t>
            </a:r>
            <a:r>
              <a:rPr lang="en-US" altLang="ko-KR" sz="1200">
                <a:latin typeface="+mj-ea"/>
                <a:ea typeface="+mj-ea"/>
              </a:rPr>
              <a:t>. JDK</a:t>
            </a:r>
            <a:r>
              <a:rPr lang="ko-KR" altLang="en-US" sz="1200">
                <a:latin typeface="+mj-ea"/>
                <a:ea typeface="+mj-ea"/>
              </a:rPr>
              <a:t>가 디폴트로 지정하는 폴더 </a:t>
            </a:r>
            <a:r>
              <a:rPr lang="ko-KR" altLang="en-US" sz="1200" smtClean="0">
                <a:latin typeface="+mj-ea"/>
                <a:ea typeface="+mj-ea"/>
              </a:rPr>
              <a:t>위치에서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Next</a:t>
            </a:r>
            <a:r>
              <a:rPr lang="ko-KR" altLang="en-US" sz="1200" smtClean="0">
                <a:latin typeface="+mj-ea"/>
                <a:ea typeface="+mj-ea"/>
              </a:rPr>
              <a:t>를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72" y="2104363"/>
            <a:ext cx="4761865" cy="362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97765" y="4890052"/>
            <a:ext cx="1707754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33061" y="1517982"/>
            <a:ext cx="5943600" cy="4478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74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3353" y="1409124"/>
            <a:ext cx="7764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1.</a:t>
            </a:r>
            <a:r>
              <a:rPr lang="en-US" altLang="ko-KR" sz="1200" b="1" dirty="0" smtClean="0">
                <a:latin typeface="+mj-ea"/>
                <a:ea typeface="+mj-ea"/>
              </a:rPr>
              <a:t> </a:t>
            </a:r>
            <a:r>
              <a:rPr lang="ko-KR" altLang="en-US" sz="1200" dirty="0" err="1" smtClean="0">
                <a:latin typeface="+mj-ea"/>
                <a:ea typeface="+mj-ea"/>
              </a:rPr>
              <a:t>오라클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데이터베이스 다운로드 페이지에 접속합니다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02635" y="2022350"/>
            <a:ext cx="5943600" cy="3310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396" y="1643591"/>
            <a:ext cx="7219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FF0000"/>
                </a:solidFill>
                <a:latin typeface="+mj-ea"/>
                <a:ea typeface="+mj-ea"/>
              </a:rPr>
              <a:t>https://</a:t>
            </a:r>
            <a:r>
              <a:rPr lang="en-US" altLang="ko-KR" sz="1100" b="1" dirty="0" smtClean="0">
                <a:solidFill>
                  <a:srgbClr val="FF0000"/>
                </a:solidFill>
                <a:latin typeface="+mj-ea"/>
                <a:ea typeface="+mj-ea"/>
              </a:rPr>
              <a:t>www.oracle.com/technetwork/database/enterprise-edition/downloads/index.html</a:t>
            </a:r>
            <a:endParaRPr lang="ko-KR" altLang="en-US" sz="11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895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505" y="144563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스크롤을 내려 </a:t>
            </a:r>
            <a:r>
              <a:rPr lang="en-US" altLang="ko-KR" sz="1200">
                <a:latin typeface="+mj-ea"/>
                <a:ea typeface="+mj-ea"/>
              </a:rPr>
              <a:t>Oracle Database 11g Express Edition</a:t>
            </a:r>
            <a:r>
              <a:rPr lang="ko-KR" altLang="en-US" sz="1200">
                <a:latin typeface="+mj-ea"/>
                <a:ea typeface="+mj-ea"/>
              </a:rPr>
              <a:t>을 선택합니다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 smtClean="0">
                <a:latin typeface="+mj-ea"/>
                <a:ea typeface="+mj-ea"/>
              </a:rPr>
              <a:t>라이선스에 </a:t>
            </a:r>
            <a:r>
              <a:rPr lang="ko-KR" altLang="en-US" sz="1200">
                <a:latin typeface="+mj-ea"/>
                <a:ea typeface="+mj-ea"/>
              </a:rPr>
              <a:t>동의한 후 </a:t>
            </a:r>
            <a:r>
              <a:rPr lang="ko-KR" altLang="en-US" sz="1200" smtClean="0">
                <a:latin typeface="+mj-ea"/>
                <a:ea typeface="+mj-ea"/>
              </a:rPr>
              <a:t>자신의 </a:t>
            </a:r>
            <a:r>
              <a:rPr lang="ko-KR" altLang="en-US" sz="1200">
                <a:latin typeface="+mj-ea"/>
                <a:ea typeface="+mj-ea"/>
              </a:rPr>
              <a:t>운영체제에 </a:t>
            </a:r>
            <a:r>
              <a:rPr lang="ko-KR" altLang="en-US" sz="1200" smtClean="0">
                <a:latin typeface="+mj-ea"/>
                <a:ea typeface="+mj-ea"/>
              </a:rPr>
              <a:t>맞는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Oracle </a:t>
            </a:r>
            <a:r>
              <a:rPr lang="ko-KR" altLang="en-US" sz="1200">
                <a:latin typeface="+mj-ea"/>
                <a:ea typeface="+mj-ea"/>
              </a:rPr>
              <a:t>프로그램을 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5" y="1987275"/>
            <a:ext cx="7864337" cy="27313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65513" y="3747052"/>
            <a:ext cx="1340006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56019" y="1863353"/>
            <a:ext cx="5549900" cy="1421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6470" y="3906078"/>
            <a:ext cx="7941365" cy="1615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+mj-ea"/>
                <a:ea typeface="+mj-ea"/>
              </a:rPr>
              <a:t>오라클 </a:t>
            </a:r>
            <a:r>
              <a:rPr lang="ko-KR" altLang="en-US" sz="1100">
                <a:latin typeface="+mj-ea"/>
                <a:ea typeface="+mj-ea"/>
              </a:rPr>
              <a:t>데이터베이스는 기본적으로 유료입니다</a:t>
            </a:r>
            <a:r>
              <a:rPr lang="en-US" altLang="ko-KR" sz="1100">
                <a:latin typeface="+mj-ea"/>
                <a:ea typeface="+mj-ea"/>
              </a:rPr>
              <a:t>. </a:t>
            </a:r>
            <a:r>
              <a:rPr lang="ko-KR" altLang="en-US" sz="1100">
                <a:latin typeface="+mj-ea"/>
                <a:ea typeface="+mj-ea"/>
              </a:rPr>
              <a:t>그래서 데이터베이스 응용 프로그램을 개발하는 개발자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데이</a:t>
            </a:r>
          </a:p>
          <a:p>
            <a:r>
              <a:rPr lang="ko-KR" altLang="en-US" sz="1100">
                <a:latin typeface="+mj-ea"/>
                <a:ea typeface="+mj-ea"/>
              </a:rPr>
              <a:t>터베이스를 활용해야 하는 중소기업의 전산 관리자</a:t>
            </a:r>
            <a:r>
              <a:rPr lang="en-US" altLang="ko-KR" sz="1100">
                <a:latin typeface="+mj-ea"/>
                <a:ea typeface="+mj-ea"/>
              </a:rPr>
              <a:t>, IT </a:t>
            </a:r>
            <a:r>
              <a:rPr lang="ko-KR" altLang="en-US" sz="1100">
                <a:latin typeface="+mj-ea"/>
                <a:ea typeface="+mj-ea"/>
              </a:rPr>
              <a:t>전문가나 교육용으로는 비싼 가격 탓에 사용하기가 어</a:t>
            </a:r>
          </a:p>
          <a:p>
            <a:r>
              <a:rPr lang="ko-KR" altLang="en-US" sz="1100">
                <a:latin typeface="+mj-ea"/>
                <a:ea typeface="+mj-ea"/>
              </a:rPr>
              <a:t>려웠습니다</a:t>
            </a:r>
            <a:r>
              <a:rPr lang="en-US" altLang="ko-KR" sz="1100">
                <a:latin typeface="+mj-ea"/>
                <a:ea typeface="+mj-ea"/>
              </a:rPr>
              <a:t>. </a:t>
            </a:r>
            <a:r>
              <a:rPr lang="ko-KR" altLang="en-US" sz="1100">
                <a:latin typeface="+mj-ea"/>
                <a:ea typeface="+mj-ea"/>
              </a:rPr>
              <a:t>이런 문제점을 보완하여 나온 것이 </a:t>
            </a:r>
            <a:r>
              <a:rPr lang="en-US" altLang="ko-KR" sz="1100">
                <a:latin typeface="+mj-ea"/>
                <a:ea typeface="+mj-ea"/>
              </a:rPr>
              <a:t>Oracle Database 11g Express Edition</a:t>
            </a:r>
            <a:r>
              <a:rPr lang="ko-KR" altLang="en-US" sz="1100">
                <a:latin typeface="+mj-ea"/>
                <a:ea typeface="+mj-ea"/>
              </a:rPr>
              <a:t>이며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그 특징은 다</a:t>
            </a:r>
          </a:p>
          <a:p>
            <a:r>
              <a:rPr lang="ko-KR" altLang="en-US" sz="1100">
                <a:latin typeface="+mj-ea"/>
                <a:ea typeface="+mj-ea"/>
              </a:rPr>
              <a:t>음과 같습니다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라이선스 제약 없이 사용할 수 있습니다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사용자 데이터 </a:t>
            </a:r>
            <a:r>
              <a:rPr lang="en-US" altLang="ko-KR" sz="1100">
                <a:latin typeface="+mj-ea"/>
                <a:ea typeface="+mj-ea"/>
              </a:rPr>
              <a:t>4GB, </a:t>
            </a:r>
            <a:r>
              <a:rPr lang="ko-KR" altLang="en-US" sz="1100">
                <a:latin typeface="+mj-ea"/>
                <a:ea typeface="+mj-ea"/>
              </a:rPr>
              <a:t>메모리 </a:t>
            </a:r>
            <a:r>
              <a:rPr lang="en-US" altLang="ko-KR" sz="1100">
                <a:latin typeface="+mj-ea"/>
                <a:ea typeface="+mj-ea"/>
              </a:rPr>
              <a:t>1GB, </a:t>
            </a:r>
            <a:r>
              <a:rPr lang="ko-KR" altLang="en-US" sz="1100">
                <a:latin typeface="+mj-ea"/>
                <a:ea typeface="+mj-ea"/>
              </a:rPr>
              <a:t>호스트 머신에 </a:t>
            </a:r>
            <a:r>
              <a:rPr lang="en-US" altLang="ko-KR" sz="1100">
                <a:latin typeface="+mj-ea"/>
                <a:ea typeface="+mj-ea"/>
              </a:rPr>
              <a:t>1CPU</a:t>
            </a:r>
            <a:r>
              <a:rPr lang="ko-KR" altLang="en-US" sz="1100">
                <a:latin typeface="+mj-ea"/>
                <a:ea typeface="+mj-ea"/>
              </a:rPr>
              <a:t>로 제약됩니다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엔터프라이즈 환경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대기업이 아닌 이상 큰 제약이 없습니다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윈도 비스타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윈도 </a:t>
            </a:r>
            <a:r>
              <a:rPr lang="en-US" altLang="ko-KR" sz="1100">
                <a:latin typeface="+mj-ea"/>
                <a:ea typeface="+mj-ea"/>
              </a:rPr>
              <a:t>7, </a:t>
            </a:r>
            <a:r>
              <a:rPr lang="ko-KR" altLang="en-US" sz="1100">
                <a:latin typeface="+mj-ea"/>
                <a:ea typeface="+mj-ea"/>
              </a:rPr>
              <a:t>윈도 </a:t>
            </a:r>
            <a:r>
              <a:rPr lang="en-US" altLang="ko-KR" sz="1100">
                <a:latin typeface="+mj-ea"/>
                <a:ea typeface="+mj-ea"/>
              </a:rPr>
              <a:t>10 </a:t>
            </a:r>
            <a:r>
              <a:rPr lang="ko-KR" altLang="en-US" sz="1100">
                <a:latin typeface="+mj-ea"/>
                <a:ea typeface="+mj-ea"/>
              </a:rPr>
              <a:t>등 노트북과 데스크탑에도 설치할 수 있습니다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데이터베이스를 사용하는 클라이언트 데스크탑 프로그램에서도 사용할 수 있습니다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endParaRPr lang="ko-KR" altLang="en-US" sz="110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3617843"/>
            <a:ext cx="424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>
                <a:latin typeface="+mj-ea"/>
                <a:ea typeface="나눔스퀘어 Bold"/>
              </a:rPr>
              <a:t>11g Express Edition</a:t>
            </a:r>
            <a:r>
              <a:rPr lang="ko-KR" altLang="en-US" sz="1200" b="1">
                <a:latin typeface="+mj-ea"/>
                <a:ea typeface="나눔스퀘어 Bold"/>
              </a:rPr>
              <a:t>과 </a:t>
            </a:r>
            <a:r>
              <a:rPr lang="en-US" altLang="ko-KR" sz="1200" b="1">
                <a:latin typeface="+mj-ea"/>
                <a:ea typeface="나눔스퀘어 Bold"/>
              </a:rPr>
              <a:t>12c </a:t>
            </a:r>
            <a:r>
              <a:rPr lang="ko-KR" altLang="en-US" sz="1200" b="1">
                <a:latin typeface="+mj-ea"/>
                <a:ea typeface="나눔스퀘어 Bold"/>
              </a:rPr>
              <a:t>버전의 </a:t>
            </a:r>
            <a:r>
              <a:rPr lang="ko-KR" altLang="en-US" sz="1200" b="1" smtClean="0">
                <a:latin typeface="+mj-ea"/>
                <a:ea typeface="나눔스퀘어 Bold"/>
              </a:rPr>
              <a:t>차이</a:t>
            </a:r>
            <a:endParaRPr lang="ko-KR" altLang="en-US" sz="1200" b="1">
              <a:latin typeface="+mj-ea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0032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450" y="1470990"/>
            <a:ext cx="803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오라클 </a:t>
            </a:r>
            <a:r>
              <a:rPr lang="en-US" altLang="ko-KR" sz="1200">
                <a:latin typeface="+mj-ea"/>
                <a:ea typeface="+mj-ea"/>
              </a:rPr>
              <a:t>DBMS</a:t>
            </a:r>
            <a:r>
              <a:rPr lang="ko-KR" altLang="en-US" sz="1200">
                <a:latin typeface="+mj-ea"/>
                <a:ea typeface="+mj-ea"/>
              </a:rPr>
              <a:t>를 다운로드하려면 오라클 계정이 필요합니다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계정이 없다면 </a:t>
            </a:r>
            <a:r>
              <a:rPr lang="ko-KR" altLang="en-US" sz="1200" smtClean="0">
                <a:latin typeface="+mj-ea"/>
                <a:ea typeface="+mj-ea"/>
              </a:rPr>
              <a:t>계정 만들기를 클릭해 </a:t>
            </a:r>
            <a:r>
              <a:rPr lang="ko-KR" altLang="en-US" sz="1200">
                <a:latin typeface="+mj-ea"/>
                <a:ea typeface="+mj-ea"/>
              </a:rPr>
              <a:t>계정을 </a:t>
            </a:r>
            <a:r>
              <a:rPr lang="ko-KR" altLang="en-US" sz="1200" smtClean="0">
                <a:latin typeface="+mj-ea"/>
                <a:ea typeface="+mj-ea"/>
              </a:rPr>
              <a:t>새로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만들고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이미 오라클 계정이 있다면 사용자 </a:t>
            </a:r>
            <a:r>
              <a:rPr lang="ko-KR" altLang="en-US" sz="1200" smtClean="0">
                <a:latin typeface="+mj-ea"/>
                <a:ea typeface="+mj-ea"/>
              </a:rPr>
              <a:t>이름과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암호를 </a:t>
            </a:r>
            <a:r>
              <a:rPr lang="ko-KR" altLang="en-US" sz="1200">
                <a:latin typeface="+mj-ea"/>
                <a:ea typeface="+mj-ea"/>
              </a:rPr>
              <a:t>입력하여 </a:t>
            </a:r>
            <a:r>
              <a:rPr lang="ko-KR" altLang="en-US" sz="1200" smtClean="0">
                <a:latin typeface="+mj-ea"/>
                <a:ea typeface="+mj-ea"/>
              </a:rPr>
              <a:t>로그인합니다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609243" y="2052955"/>
            <a:ext cx="2494280" cy="2752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2" y="1421944"/>
            <a:ext cx="829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설치 파일을 다운로드한 후 압축을 풀고 설치 파일을 더블클릭하여 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27874" y="1837443"/>
            <a:ext cx="2955290" cy="2251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687" y="1490557"/>
            <a:ext cx="784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라이선스에 동의한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클릭해 설치를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109" y="1948704"/>
            <a:ext cx="3598545" cy="2741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348370" y="4452730"/>
            <a:ext cx="561560" cy="129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9" y="1440862"/>
            <a:ext cx="729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설치 폴더 경로를 확인하고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20111" y="1807313"/>
            <a:ext cx="4088765" cy="3115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95938" y="3846444"/>
            <a:ext cx="715618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421918"/>
            <a:ext cx="786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 구성을 확인한 후 </a:t>
            </a:r>
            <a:r>
              <a:rPr lang="en-US" altLang="ko-KR" sz="1200">
                <a:latin typeface="+mj-ea"/>
                <a:ea typeface="+mj-ea"/>
              </a:rPr>
              <a:t>Install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678" y="5857255"/>
            <a:ext cx="8100392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+mj-ea"/>
                <a:ea typeface="+mj-ea"/>
              </a:rPr>
              <a:t>중간에 </a:t>
            </a:r>
            <a:r>
              <a:rPr lang="ko-KR" altLang="en-US" sz="1100">
                <a:latin typeface="+mj-ea"/>
                <a:ea typeface="+mj-ea"/>
              </a:rPr>
              <a:t>비밀번호를 묻는 창이 나타나면 </a:t>
            </a:r>
            <a:r>
              <a:rPr lang="en-US" altLang="ko-KR" sz="1100">
                <a:latin typeface="+mj-ea"/>
                <a:ea typeface="+mj-ea"/>
              </a:rPr>
              <a:t>1234 </a:t>
            </a:r>
            <a:r>
              <a:rPr lang="ko-KR" altLang="en-US" sz="1100">
                <a:latin typeface="+mj-ea"/>
                <a:ea typeface="+mj-ea"/>
              </a:rPr>
              <a:t>혹은 자신이 원하는 비밀번호를 입력합니다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endParaRPr lang="ko-KR" altLang="en-US" sz="11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37691" y="1860192"/>
            <a:ext cx="4164326" cy="3308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755874" y="4840357"/>
            <a:ext cx="591378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6165" y="5546035"/>
            <a:ext cx="88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>
                <a:latin typeface="+mj-ea"/>
                <a:ea typeface="나눔스퀘어 Bold"/>
              </a:rPr>
              <a:t>T</a:t>
            </a:r>
            <a:r>
              <a:rPr lang="en-US" altLang="ko-KR" sz="1400" b="1" smtClean="0">
                <a:latin typeface="+mj-ea"/>
                <a:ea typeface="나눔스퀘어 Bold"/>
              </a:rPr>
              <a:t>ip</a:t>
            </a:r>
            <a:endParaRPr lang="en-US" altLang="ko-KR" sz="1400" b="1">
              <a:latin typeface="+mj-ea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90870"/>
            <a:ext cx="876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오라클 설치를 마쳤으면 오라클에 관리자 계정으로 접속합니다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윈도 검색창에서 </a:t>
            </a:r>
            <a:r>
              <a:rPr lang="en-US" altLang="ko-KR" sz="1200">
                <a:latin typeface="+mj-ea"/>
                <a:ea typeface="+mj-ea"/>
              </a:rPr>
              <a:t>cmd</a:t>
            </a:r>
            <a:r>
              <a:rPr lang="ko-KR" altLang="en-US" sz="1200">
                <a:latin typeface="+mj-ea"/>
                <a:ea typeface="+mj-ea"/>
              </a:rPr>
              <a:t>를 </a:t>
            </a:r>
            <a:r>
              <a:rPr lang="ko-KR" altLang="en-US" sz="1200" smtClean="0">
                <a:latin typeface="+mj-ea"/>
                <a:ea typeface="+mj-ea"/>
              </a:rPr>
              <a:t>입력하여 </a:t>
            </a:r>
            <a:r>
              <a:rPr lang="ko-KR" altLang="en-US" sz="1200">
                <a:latin typeface="+mj-ea"/>
                <a:ea typeface="+mj-ea"/>
              </a:rPr>
              <a:t>명령 프롬프트창을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</a:t>
            </a:r>
            <a:r>
              <a:rPr lang="ko-KR" altLang="en-US" sz="1200" smtClean="0">
                <a:latin typeface="+mj-ea"/>
                <a:ea typeface="+mj-ea"/>
              </a:rPr>
              <a:t>연 </a:t>
            </a:r>
            <a:r>
              <a:rPr lang="ko-KR" altLang="en-US" sz="1200">
                <a:latin typeface="+mj-ea"/>
                <a:ea typeface="+mj-ea"/>
              </a:rPr>
              <a:t>후 다음과 같이 </a:t>
            </a:r>
            <a:r>
              <a:rPr lang="en-US" altLang="ko-KR" sz="1200">
                <a:latin typeface="+mj-ea"/>
                <a:ea typeface="+mj-ea"/>
              </a:rPr>
              <a:t>sqlplus</a:t>
            </a:r>
            <a:r>
              <a:rPr lang="ko-KR" altLang="en-US" sz="1200">
                <a:latin typeface="+mj-ea"/>
                <a:ea typeface="+mj-ea"/>
              </a:rPr>
              <a:t>라고 입력하고 </a:t>
            </a:r>
            <a:r>
              <a:rPr lang="ko-KR" altLang="en-US" sz="1200" smtClean="0">
                <a:latin typeface="+mj-ea"/>
                <a:ea typeface="+mj-ea"/>
              </a:rPr>
              <a:t>엔터키를 칩니다</a:t>
            </a:r>
            <a:r>
              <a:rPr lang="en-US" altLang="ko-KR" sz="1200" smtClean="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061865"/>
            <a:ext cx="5943600" cy="310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17643" y="2504660"/>
            <a:ext cx="417443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1" y="1452410"/>
            <a:ext cx="7275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사용자정의 설치창이 나타나면 다음을 클릭해 설치를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09" y="2006408"/>
            <a:ext cx="3298825" cy="250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41574" y="4234069"/>
            <a:ext cx="874160" cy="2537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90869"/>
            <a:ext cx="851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유저 네임에는 </a:t>
            </a:r>
            <a:r>
              <a:rPr lang="en-US" altLang="ko-KR" sz="1200">
                <a:latin typeface="+mj-ea"/>
                <a:ea typeface="+mj-ea"/>
              </a:rPr>
              <a:t>system</a:t>
            </a:r>
            <a:r>
              <a:rPr lang="ko-KR" altLang="en-US" sz="1200">
                <a:latin typeface="+mj-ea"/>
                <a:ea typeface="+mj-ea"/>
              </a:rPr>
              <a:t>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패스워드에는 설치 시 입력한 비밀번호인 </a:t>
            </a:r>
            <a:r>
              <a:rPr lang="en-US" altLang="ko-KR" sz="1200">
                <a:latin typeface="+mj-ea"/>
                <a:ea typeface="+mj-ea"/>
              </a:rPr>
              <a:t>1234</a:t>
            </a:r>
            <a:r>
              <a:rPr lang="ko-KR" altLang="en-US" sz="1200">
                <a:latin typeface="+mj-ea"/>
                <a:ea typeface="+mj-ea"/>
              </a:rPr>
              <a:t>를 입력합니다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15551" y="1864898"/>
            <a:ext cx="6279161" cy="3571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48070" y="3051313"/>
            <a:ext cx="427382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4389" y="1441173"/>
            <a:ext cx="851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en-US" altLang="ko-KR" sz="1200">
                <a:latin typeface="+mj-ea"/>
                <a:ea typeface="+mj-ea"/>
              </a:rPr>
              <a:t>SQL &gt; </a:t>
            </a:r>
            <a:r>
              <a:rPr lang="ko-KR" altLang="en-US" sz="1200">
                <a:latin typeface="+mj-ea"/>
                <a:ea typeface="+mj-ea"/>
              </a:rPr>
              <a:t>뒤에 </a:t>
            </a:r>
            <a:r>
              <a:rPr lang="en-US" altLang="ko-KR" sz="1200">
                <a:latin typeface="+mj-ea"/>
                <a:ea typeface="+mj-ea"/>
              </a:rPr>
              <a:t>create user scott identified by tiger; </a:t>
            </a:r>
            <a:r>
              <a:rPr lang="ko-KR" altLang="en-US" sz="1200">
                <a:latin typeface="+mj-ea"/>
                <a:ea typeface="+mj-ea"/>
              </a:rPr>
              <a:t>명령을 입력하여 실습용 사용자 </a:t>
            </a:r>
            <a:r>
              <a:rPr lang="ko-KR" altLang="en-US" sz="1200" smtClean="0">
                <a:latin typeface="+mj-ea"/>
                <a:ea typeface="+mj-ea"/>
              </a:rPr>
              <a:t>계정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scott</a:t>
            </a:r>
            <a:r>
              <a:rPr lang="ko-KR" altLang="en-US" sz="1200" smtClean="0">
                <a:latin typeface="+mj-ea"/>
                <a:ea typeface="+mj-ea"/>
              </a:rPr>
              <a:t>를 </a:t>
            </a:r>
            <a:r>
              <a:rPr lang="ko-KR" altLang="en-US" sz="1200">
                <a:latin typeface="+mj-ea"/>
                <a:ea typeface="+mj-ea"/>
              </a:rPr>
              <a:t>생성합니다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 </a:t>
            </a:r>
            <a:r>
              <a:rPr lang="ko-KR" altLang="en-US" sz="1200" smtClean="0">
                <a:latin typeface="+mj-ea"/>
                <a:ea typeface="+mj-ea"/>
              </a:rPr>
              <a:t>이어서 </a:t>
            </a:r>
            <a:r>
              <a:rPr lang="en-US" altLang="ko-KR" sz="1200">
                <a:latin typeface="+mj-ea"/>
                <a:ea typeface="+mj-ea"/>
              </a:rPr>
              <a:t>grant resource, connect to scott; </a:t>
            </a:r>
            <a:r>
              <a:rPr lang="ko-KR" altLang="en-US" sz="1200">
                <a:latin typeface="+mj-ea"/>
                <a:ea typeface="+mj-ea"/>
              </a:rPr>
              <a:t>명령을 입력하여 </a:t>
            </a:r>
            <a:r>
              <a:rPr lang="ko-KR" altLang="en-US" sz="1200" smtClean="0">
                <a:latin typeface="+mj-ea"/>
                <a:ea typeface="+mj-ea"/>
              </a:rPr>
              <a:t>권한을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부여합니다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4" y="2001286"/>
            <a:ext cx="77724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10"/>
            <a:ext cx="855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en-US" altLang="ko-KR" sz="1200">
                <a:latin typeface="+mj-ea"/>
                <a:ea typeface="+mj-ea"/>
              </a:rPr>
              <a:t>exit </a:t>
            </a:r>
            <a:r>
              <a:rPr lang="ko-KR" altLang="en-US" sz="1200">
                <a:latin typeface="+mj-ea"/>
                <a:ea typeface="+mj-ea"/>
              </a:rPr>
              <a:t>명령을 입력하여 관리자 계정의 접속을 끊고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다시 </a:t>
            </a:r>
            <a:r>
              <a:rPr lang="en-US" altLang="ko-KR" sz="1200">
                <a:latin typeface="+mj-ea"/>
                <a:ea typeface="+mj-ea"/>
              </a:rPr>
              <a:t>sqlplus </a:t>
            </a:r>
            <a:r>
              <a:rPr lang="ko-KR" altLang="en-US" sz="1200">
                <a:latin typeface="+mj-ea"/>
                <a:ea typeface="+mj-ea"/>
              </a:rPr>
              <a:t>명령을 입력한 후 </a:t>
            </a:r>
            <a:r>
              <a:rPr lang="ko-KR" altLang="en-US" sz="1200" smtClean="0">
                <a:latin typeface="+mj-ea"/>
                <a:ea typeface="+mj-ea"/>
              </a:rPr>
              <a:t>실습 계정인 </a:t>
            </a:r>
            <a:r>
              <a:rPr lang="en-US" altLang="ko-KR" sz="1200">
                <a:latin typeface="+mj-ea"/>
                <a:ea typeface="+mj-ea"/>
              </a:rPr>
              <a:t>scott </a:t>
            </a:r>
            <a:r>
              <a:rPr lang="ko-KR" altLang="en-US" sz="1200">
                <a:latin typeface="+mj-ea"/>
                <a:ea typeface="+mj-ea"/>
              </a:rPr>
              <a:t>계정으로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 </a:t>
            </a:r>
            <a:r>
              <a:rPr lang="ko-KR" altLang="en-US" sz="1200" smtClean="0">
                <a:latin typeface="+mj-ea"/>
                <a:ea typeface="+mj-ea"/>
              </a:rPr>
              <a:t>접속을 시도합니다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85" y="1962475"/>
            <a:ext cx="6646173" cy="425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119" y="1959543"/>
            <a:ext cx="7643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윈도 탐색기에서 내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를 마우스 오른쪽 버튼으로 클릭한 후 관리를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395787" y="1409121"/>
            <a:ext cx="8039113" cy="45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오라클 </a:t>
            </a:r>
            <a:r>
              <a:rPr lang="en-US" altLang="ko-KR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DBMS </a:t>
            </a:r>
            <a:r>
              <a:rPr lang="ko-KR" altLang="en-US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수동 실행  설정하기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05231" y="2377729"/>
            <a:ext cx="3800475" cy="2619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997765" y="3687416"/>
            <a:ext cx="1073426" cy="1987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8806" y="4094920"/>
            <a:ext cx="1073426" cy="1987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125" y="1471639"/>
            <a:ext cx="620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서비스 및 응용프로그램 </a:t>
            </a:r>
            <a:r>
              <a:rPr lang="en-US" altLang="ko-KR" sz="1200">
                <a:latin typeface="+mj-ea"/>
                <a:ea typeface="+mj-ea"/>
              </a:rPr>
              <a:t>&gt; </a:t>
            </a:r>
            <a:r>
              <a:rPr lang="ko-KR" altLang="en-US" sz="1200">
                <a:latin typeface="+mj-ea"/>
                <a:ea typeface="+mj-ea"/>
              </a:rPr>
              <a:t>서비스를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748638"/>
            <a:ext cx="5486400" cy="3939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540565" y="3329609"/>
            <a:ext cx="506896" cy="993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/>
                <a:ea typeface="나눔스퀘어"/>
              </a:rPr>
              <a:t>3</a:t>
            </a:r>
            <a:r>
              <a:rPr lang="ko-KR" altLang="en-US" sz="15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/>
                <a:ea typeface="나눔스퀘어"/>
              </a:rPr>
              <a:t>장 개발 환경 설정하기</a:t>
            </a:r>
            <a:endParaRPr lang="ko-KR" altLang="en-US" sz="15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3.7 Oracle DBMS </a:t>
            </a: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설치하기</a:t>
            </a:r>
            <a:endParaRPr lang="ko-KR" altLang="en-US" sz="2800" spc="-1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90261"/>
            <a:ext cx="8300951" cy="636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3. OracleServiceXE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OracleXTNSListner </a:t>
            </a:r>
            <a:r>
              <a:rPr lang="ko-KR" altLang="en-US" sz="1200">
                <a:latin typeface="+mj-ea"/>
                <a:ea typeface="+mj-ea"/>
              </a:rPr>
              <a:t>상태를 보면 ‘자동’으로 설정되어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 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이를 더블클릭해서 모두</a:t>
            </a:r>
            <a:endParaRPr lang="ko-KR" altLang="en-US" sz="1200" b="1">
              <a:solidFill>
                <a:srgbClr val="800080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  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 ‘수동’으로 바꿔줍니다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.</a:t>
            </a:r>
            <a:endParaRPr lang="en-US" altLang="ko-KR" sz="1200" b="1">
              <a:solidFill>
                <a:srgbClr val="800080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  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(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만약 수동으로 해놓으면 애플리케이션개발 중 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DB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접속할 때 조작을 해야 한다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.</a:t>
            </a:r>
            <a:r>
              <a:rPr lang="ko-KR" altLang="en-US" sz="1200" b="1">
                <a:solidFill>
                  <a:srgbClr val="800080"/>
                </a:solidFill>
                <a:latin typeface="+mj-ea"/>
                <a:ea typeface="+mj-ea"/>
              </a:rPr>
              <a:t> 따라서 실행으로 그냥 둬도 된다</a:t>
            </a:r>
            <a:r>
              <a:rPr lang="en-US" altLang="ko-KR" sz="1200" b="1">
                <a:solidFill>
                  <a:srgbClr val="800080"/>
                </a:solidFill>
                <a:latin typeface="+mj-ea"/>
                <a:ea typeface="+mj-ea"/>
              </a:rPr>
              <a:t>.)</a:t>
            </a:r>
            <a:endParaRPr lang="en-US" altLang="ko-KR" sz="1200" b="1">
              <a:solidFill>
                <a:srgbClr val="80008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371600" y="2358089"/>
            <a:ext cx="6400800" cy="4101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399183" y="4055165"/>
            <a:ext cx="1125491" cy="1256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47218" y="1767771"/>
            <a:ext cx="3415652" cy="353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508513" y="3319670"/>
            <a:ext cx="616226" cy="217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63591" y="1600283"/>
            <a:ext cx="3330313" cy="3915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478696" y="3349487"/>
            <a:ext cx="427382" cy="2087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639957"/>
            <a:ext cx="785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 링크에 접속한 후 스크롤을 내려 화면 아래쪽에 있는 </a:t>
            </a:r>
            <a:r>
              <a:rPr lang="en-US" altLang="ko-KR" sz="1200" dirty="0">
                <a:latin typeface="+mj-ea"/>
                <a:ea typeface="+mj-ea"/>
              </a:rPr>
              <a:t>Previous Version</a:t>
            </a:r>
            <a:r>
              <a:rPr lang="ko-KR" altLang="en-US" sz="1200" dirty="0">
                <a:latin typeface="+mj-ea"/>
                <a:ea typeface="+mj-ea"/>
              </a:rPr>
              <a:t>을 클릭합니다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74409" y="2771474"/>
            <a:ext cx="5731510" cy="2143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48724" y="3734023"/>
            <a:ext cx="944218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3135" y="1853158"/>
            <a:ext cx="7017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FF0000"/>
                </a:solidFill>
                <a:latin typeface="+mj-ea"/>
                <a:ea typeface="+mj-ea"/>
              </a:rPr>
              <a:t>https://www.oracle.com/technetwork/developer-tools/sql-developer/downloads/index.html</a:t>
            </a:r>
            <a:endParaRPr lang="ko-KR" altLang="en-US" sz="11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99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377" y="1392776"/>
            <a:ext cx="803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라이선스 사용에 동의한 후 자신의 운영체제에 맞는 </a:t>
            </a:r>
            <a:r>
              <a:rPr lang="en-US" altLang="ko-KR" sz="1200">
                <a:latin typeface="+mj-ea"/>
                <a:ea typeface="+mj-ea"/>
              </a:rPr>
              <a:t>Oracle SQL Developer</a:t>
            </a:r>
            <a:r>
              <a:rPr lang="ko-KR" altLang="en-US" sz="1200">
                <a:latin typeface="+mj-ea"/>
                <a:ea typeface="+mj-ea"/>
              </a:rPr>
              <a:t>를 선택해 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057565"/>
            <a:ext cx="5731510" cy="2385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013174" y="3250095"/>
            <a:ext cx="775252" cy="1689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419" y="1426121"/>
            <a:ext cx="687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설치가 완료되면 </a:t>
            </a:r>
            <a:r>
              <a:rPr lang="en-US" altLang="ko-KR" sz="1200">
                <a:latin typeface="+mj-ea"/>
                <a:ea typeface="+mj-ea"/>
              </a:rPr>
              <a:t>Close</a:t>
            </a:r>
            <a:r>
              <a:rPr lang="ko-KR" altLang="en-US" sz="1200">
                <a:latin typeface="+mj-ea"/>
                <a:ea typeface="+mj-ea"/>
              </a:rPr>
              <a:t>를 클릭해 설치를 종료합니다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01" y="1852207"/>
            <a:ext cx="4761865" cy="362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61452" y="5158408"/>
            <a:ext cx="924339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5" y="1409122"/>
            <a:ext cx="830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오라클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는 별도의 설치 과정 없이 압축을 풀면 바로 설치가 진행됩니다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 smtClean="0">
                <a:latin typeface="+mj-ea"/>
                <a:ea typeface="+mj-ea"/>
              </a:rPr>
              <a:t>다운로드한 </a:t>
            </a:r>
            <a:r>
              <a:rPr lang="ko-KR" altLang="en-US" sz="1200">
                <a:latin typeface="+mj-ea"/>
                <a:ea typeface="+mj-ea"/>
              </a:rPr>
              <a:t>파일이 </a:t>
            </a:r>
            <a:r>
              <a:rPr lang="ko-KR" altLang="en-US" sz="1200" smtClean="0">
                <a:latin typeface="+mj-ea"/>
                <a:ea typeface="+mj-ea"/>
              </a:rPr>
              <a:t>있는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</a:t>
            </a:r>
            <a:r>
              <a:rPr lang="ko-KR" altLang="en-US" sz="1200" smtClean="0">
                <a:latin typeface="+mj-ea"/>
                <a:ea typeface="+mj-ea"/>
              </a:rPr>
              <a:t>폴더를 </a:t>
            </a:r>
            <a:r>
              <a:rPr lang="ko-KR" altLang="en-US" sz="1200">
                <a:latin typeface="+mj-ea"/>
                <a:ea typeface="+mj-ea"/>
              </a:rPr>
              <a:t>열고 압축을 푼 후 실행 파일을 더블클릭합니다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01418" y="2081743"/>
            <a:ext cx="5943600" cy="4189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87217" y="2922104"/>
            <a:ext cx="1759226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75652" y="5198165"/>
            <a:ext cx="636105" cy="6559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6" y="1402065"/>
            <a:ext cx="7981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가 실행되면서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의 웰컴 페이지가 나타납니다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904544"/>
            <a:ext cx="5943600" cy="3347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902" y="1372897"/>
            <a:ext cx="7219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왼쪽에 있는 </a:t>
            </a:r>
            <a:r>
              <a:rPr lang="ko-KR" altLang="en-US" sz="1200" smtClean="0">
                <a:latin typeface="+mj-ea"/>
                <a:ea typeface="+mj-ea"/>
              </a:rPr>
              <a:t>연결아이콘을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33342" y="1778689"/>
            <a:ext cx="4229100" cy="409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33342" y="2902225"/>
            <a:ext cx="404724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3809" y="1490869"/>
            <a:ext cx="7881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+mj-ea"/>
                <a:ea typeface="+mj-ea"/>
              </a:rPr>
              <a:t>6. system </a:t>
            </a:r>
            <a:r>
              <a:rPr lang="ko-KR" altLang="en-US" sz="1200">
                <a:latin typeface="+mj-ea"/>
                <a:ea typeface="+mj-ea"/>
              </a:rPr>
              <a:t>관리자로 접속하여 만든 계정 정보를 입력한 후 테스트를 클릭해 상태가 성공이면 </a:t>
            </a:r>
            <a:r>
              <a:rPr lang="ko-KR" altLang="en-US" sz="1200" smtClean="0">
                <a:latin typeface="+mj-ea"/>
                <a:ea typeface="+mj-ea"/>
              </a:rPr>
              <a:t>접속을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2319" y="5620697"/>
            <a:ext cx="7923264" cy="9387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smtClean="0">
                <a:latin typeface="+mj-ea"/>
                <a:ea typeface="+mj-ea"/>
              </a:rPr>
              <a:t>접속 </a:t>
            </a:r>
            <a:r>
              <a:rPr lang="ko-KR" altLang="en-US" sz="1100">
                <a:latin typeface="+mj-ea"/>
                <a:ea typeface="+mj-ea"/>
              </a:rPr>
              <a:t>이름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어떤 작업으로 접속하는지 쉽게 알 수 있게 명칭을 지정합니다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smtClean="0">
                <a:latin typeface="+mj-ea"/>
                <a:ea typeface="+mj-ea"/>
              </a:rPr>
              <a:t>사용자 </a:t>
            </a:r>
            <a:r>
              <a:rPr lang="ko-KR" altLang="en-US" sz="1100">
                <a:latin typeface="+mj-ea"/>
                <a:ea typeface="+mj-ea"/>
              </a:rPr>
              <a:t>이름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실습 계정을 입력합니다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smtClean="0">
                <a:latin typeface="+mj-ea"/>
                <a:ea typeface="+mj-ea"/>
              </a:rPr>
              <a:t>비밀번호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실습 계정 생성 시 지정한 비밀번호를 입력합니다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smtClean="0">
                <a:latin typeface="+mj-ea"/>
                <a:ea typeface="+mj-ea"/>
              </a:rPr>
              <a:t>호스트 </a:t>
            </a:r>
            <a:r>
              <a:rPr lang="ko-KR" altLang="en-US" sz="1100">
                <a:latin typeface="+mj-ea"/>
                <a:ea typeface="+mj-ea"/>
              </a:rPr>
              <a:t>이름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오라클이 설치된 주소를 입력합니다</a:t>
            </a:r>
            <a:r>
              <a:rPr lang="en-US" altLang="ko-KR" sz="1100">
                <a:latin typeface="+mj-ea"/>
                <a:ea typeface="+mj-ea"/>
              </a:rPr>
              <a:t>. </a:t>
            </a:r>
            <a:r>
              <a:rPr lang="ko-KR" altLang="en-US" sz="1100">
                <a:latin typeface="+mj-ea"/>
                <a:ea typeface="+mj-ea"/>
              </a:rPr>
              <a:t>이 책은 설치한 위치가 로컬 </a:t>
            </a:r>
            <a:r>
              <a:rPr lang="en-US" altLang="ko-KR" sz="1100">
                <a:latin typeface="+mj-ea"/>
                <a:ea typeface="+mj-ea"/>
              </a:rPr>
              <a:t>PC</a:t>
            </a:r>
            <a:r>
              <a:rPr lang="ko-KR" altLang="en-US" sz="1100" smtClean="0">
                <a:latin typeface="+mj-ea"/>
                <a:ea typeface="+mj-ea"/>
              </a:rPr>
              <a:t>이므로 </a:t>
            </a:r>
            <a:r>
              <a:rPr lang="en-US" altLang="ko-KR" sz="1100">
                <a:latin typeface="+mj-ea"/>
                <a:ea typeface="+mj-ea"/>
              </a:rPr>
              <a:t>localhost</a:t>
            </a:r>
            <a:r>
              <a:rPr lang="ko-KR" altLang="en-US" sz="1100">
                <a:latin typeface="+mj-ea"/>
                <a:ea typeface="+mj-ea"/>
              </a:rPr>
              <a:t>입니다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smtClean="0">
                <a:latin typeface="+mj-ea"/>
                <a:ea typeface="+mj-ea"/>
              </a:rPr>
              <a:t>SID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오라클 실행 시 인스턴스 이름을 의미합니다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r>
              <a:rPr lang="en-US" altLang="ko-KR" sz="1100" smtClean="0">
                <a:latin typeface="+mj-ea"/>
                <a:ea typeface="+mj-ea"/>
              </a:rPr>
              <a:t>11g </a:t>
            </a:r>
            <a:r>
              <a:rPr lang="en-US" altLang="ko-KR" sz="1100">
                <a:latin typeface="+mj-ea"/>
                <a:ea typeface="+mj-ea"/>
              </a:rPr>
              <a:t>express</a:t>
            </a:r>
            <a:r>
              <a:rPr lang="ko-KR" altLang="en-US" sz="1100">
                <a:latin typeface="+mj-ea"/>
                <a:ea typeface="+mj-ea"/>
              </a:rPr>
              <a:t>는 </a:t>
            </a:r>
            <a:r>
              <a:rPr lang="en-US" altLang="ko-KR" sz="1100">
                <a:latin typeface="+mj-ea"/>
                <a:ea typeface="+mj-ea"/>
              </a:rPr>
              <a:t>xe</a:t>
            </a:r>
            <a:r>
              <a:rPr lang="ko-KR" altLang="en-US" sz="1100">
                <a:latin typeface="+mj-ea"/>
                <a:ea typeface="+mj-ea"/>
              </a:rPr>
              <a:t>로 설정되어 있습니다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endParaRPr lang="ko-KR" altLang="en-US" sz="11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62878" y="1936971"/>
            <a:ext cx="5943600" cy="2964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363278" y="4671391"/>
            <a:ext cx="874644" cy="2297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2" y="1521335"/>
            <a:ext cx="8020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오라클과 연결되면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입력하는 워크시트가 생성됩니다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962319" y="2028825"/>
            <a:ext cx="5943600" cy="3257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470991"/>
            <a:ext cx="82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이클립스 상단 메뉴의 </a:t>
            </a:r>
            <a:r>
              <a:rPr lang="en-US" altLang="ko-KR" sz="1200">
                <a:latin typeface="+mj-ea"/>
                <a:ea typeface="+mj-ea"/>
              </a:rPr>
              <a:t>Help &gt; Install New Software...</a:t>
            </a:r>
            <a:r>
              <a:rPr lang="ko-KR" altLang="en-US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23121" y="1931711"/>
            <a:ext cx="5943600" cy="4048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945835" y="2126974"/>
            <a:ext cx="357808" cy="1490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45835" y="4929809"/>
            <a:ext cx="142129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474" y="1490872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주소를 추가하기 위해 </a:t>
            </a:r>
            <a:r>
              <a:rPr lang="en-US" altLang="ko-KR" sz="1200">
                <a:latin typeface="+mj-ea"/>
                <a:ea typeface="+mj-ea"/>
              </a:rPr>
              <a:t>Add...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40006" y="1926896"/>
            <a:ext cx="5943600" cy="283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558049" y="2718369"/>
            <a:ext cx="634328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31641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58144"/>
            <a:ext cx="808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Name</a:t>
            </a:r>
            <a:r>
              <a:rPr lang="ko-KR" altLang="en-US" sz="1200">
                <a:latin typeface="+mj-ea"/>
                <a:ea typeface="+mj-ea"/>
              </a:rPr>
              <a:t>에는 </a:t>
            </a:r>
            <a:r>
              <a:rPr lang="en-US" altLang="ko-KR" sz="1200">
                <a:latin typeface="+mj-ea"/>
                <a:ea typeface="+mj-ea"/>
              </a:rPr>
              <a:t>exERD</a:t>
            </a:r>
            <a:r>
              <a:rPr lang="ko-KR" altLang="en-US" sz="1200">
                <a:latin typeface="+mj-ea"/>
                <a:ea typeface="+mj-ea"/>
              </a:rPr>
              <a:t>라고 입력하고</a:t>
            </a:r>
            <a:r>
              <a:rPr lang="en-US" altLang="ko-KR" sz="1200">
                <a:latin typeface="+mj-ea"/>
                <a:ea typeface="+mj-ea"/>
              </a:rPr>
              <a:t>, Location</a:t>
            </a:r>
            <a:r>
              <a:rPr lang="ko-KR" altLang="en-US" sz="1200">
                <a:latin typeface="+mj-ea"/>
                <a:ea typeface="+mj-ea"/>
              </a:rPr>
              <a:t>에는 </a:t>
            </a:r>
            <a:r>
              <a:rPr lang="en-US" altLang="ko-KR" sz="1200">
                <a:latin typeface="+mj-ea"/>
                <a:ea typeface="+mj-ea"/>
              </a:rPr>
              <a:t>http://exerd.com/update</a:t>
            </a:r>
            <a:r>
              <a:rPr lang="ko-KR" altLang="en-US" sz="1200">
                <a:latin typeface="+mj-ea"/>
                <a:ea typeface="+mj-ea"/>
              </a:rPr>
              <a:t>를 입력한 후 </a:t>
            </a:r>
            <a:r>
              <a:rPr lang="en-US" altLang="ko-KR" sz="1200">
                <a:latin typeface="+mj-ea"/>
                <a:ea typeface="+mj-ea"/>
              </a:rPr>
              <a:t>Add</a:t>
            </a:r>
            <a:r>
              <a:rPr lang="ko-KR" altLang="en-US" sz="1200" smtClean="0">
                <a:latin typeface="+mj-ea"/>
                <a:ea typeface="+mj-ea"/>
              </a:rPr>
              <a:t>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6374" y="4303643"/>
            <a:ext cx="5297557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+mj-ea"/>
                <a:ea typeface="+mj-ea"/>
              </a:rPr>
              <a:t>이름은 사용자 편의 대로 입력하면 됩니다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88095" y="2128216"/>
            <a:ext cx="4476750" cy="1428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56740" y="3985591"/>
            <a:ext cx="126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 smtClean="0">
                <a:latin typeface="+mj-ea"/>
                <a:ea typeface="+mj-ea"/>
              </a:rPr>
              <a:t>Tip</a:t>
            </a:r>
            <a:endParaRPr lang="en-US" altLang="ko-KR" sz="12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2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829" y="1466187"/>
            <a:ext cx="7782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eXERD </a:t>
            </a:r>
            <a:r>
              <a:rPr lang="ko-KR" altLang="en-US" sz="1200">
                <a:latin typeface="+mj-ea"/>
                <a:ea typeface="+mj-ea"/>
              </a:rPr>
              <a:t>체크박스에 체크하고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97783" y="1857830"/>
            <a:ext cx="5451475" cy="4215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789043" y="3180522"/>
            <a:ext cx="159027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3536" y="1337627"/>
            <a:ext cx="774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라이선스 사용에 동의하고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43712" y="1800143"/>
            <a:ext cx="5598160" cy="4351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703346" y="5138530"/>
            <a:ext cx="1755471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3625" y="1452097"/>
            <a:ext cx="8319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윈도 탐색기에서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>
                <a:latin typeface="+mj-ea"/>
                <a:ea typeface="+mj-ea"/>
              </a:rPr>
              <a:t>설치 폴더를 열면 </a:t>
            </a:r>
            <a:r>
              <a:rPr lang="en-US" altLang="ko-KR" sz="1200">
                <a:latin typeface="+mj-ea"/>
                <a:ea typeface="+mj-ea"/>
              </a:rPr>
              <a:t>JDK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JRE </a:t>
            </a:r>
            <a:r>
              <a:rPr lang="ko-KR" altLang="en-US" sz="1200">
                <a:latin typeface="+mj-ea"/>
                <a:ea typeface="+mj-ea"/>
              </a:rPr>
              <a:t>폴더가 설치된 것을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62100" y="1867596"/>
            <a:ext cx="5562600" cy="441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574235" y="3588026"/>
            <a:ext cx="3617843" cy="2683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1" y="1372244"/>
            <a:ext cx="8239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인증에 동의한다는 체크박스에 체크한 후 </a:t>
            </a:r>
            <a:r>
              <a:rPr lang="en-US" altLang="ko-KR" sz="1200">
                <a:latin typeface="+mj-ea"/>
                <a:ea typeface="+mj-ea"/>
              </a:rPr>
              <a:t>Accepted selected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80526" y="1669123"/>
            <a:ext cx="38100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23930" y="2027583"/>
            <a:ext cx="228600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03643" y="6211957"/>
            <a:ext cx="904461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431235"/>
            <a:ext cx="817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설치를 마친 후 이클립스를 다시 시작합니다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상단 메뉴의 </a:t>
            </a:r>
            <a:r>
              <a:rPr lang="en-US" altLang="ko-KR" sz="1200">
                <a:latin typeface="+mj-ea"/>
                <a:ea typeface="+mj-ea"/>
              </a:rPr>
              <a:t>File &gt; New &gt; others</a:t>
            </a:r>
            <a:r>
              <a:rPr lang="ko-KR" altLang="en-US" sz="1200">
                <a:latin typeface="+mj-ea"/>
                <a:ea typeface="+mj-ea"/>
              </a:rPr>
              <a:t>를 </a:t>
            </a:r>
            <a:r>
              <a:rPr lang="ko-KR" altLang="en-US" sz="1200" smtClean="0">
                <a:latin typeface="+mj-ea"/>
                <a:ea typeface="+mj-ea"/>
              </a:rPr>
              <a:t>선택하고</a:t>
            </a:r>
            <a:r>
              <a:rPr lang="en-US" altLang="ko-KR" sz="1200" smtClean="0">
                <a:latin typeface="+mj-ea"/>
                <a:ea typeface="+mj-ea"/>
              </a:rPr>
              <a:t> eXERD </a:t>
            </a:r>
            <a:r>
              <a:rPr lang="ko-KR" altLang="en-US" sz="1200" smtClean="0">
                <a:latin typeface="+mj-ea"/>
                <a:ea typeface="+mj-ea"/>
              </a:rPr>
              <a:t>폴더가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</a:t>
            </a:r>
            <a:r>
              <a:rPr lang="ko-KR" altLang="en-US" sz="1200" smtClean="0">
                <a:latin typeface="+mj-ea"/>
                <a:ea typeface="+mj-ea"/>
              </a:rPr>
              <a:t>정상적으로 </a:t>
            </a:r>
            <a:r>
              <a:rPr lang="ko-KR" altLang="en-US" sz="1200">
                <a:latin typeface="+mj-ea"/>
                <a:ea typeface="+mj-ea"/>
              </a:rPr>
              <a:t>설치되어 있는지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56069" y="2182067"/>
            <a:ext cx="5149850" cy="4104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848678" y="3916017"/>
            <a:ext cx="1202635" cy="844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1937</ep:Words>
  <ep:PresentationFormat>화면 슬라이드 쇼(4:3)</ep:PresentationFormat>
  <ep:Paragraphs>321</ep:Paragraphs>
  <ep:Slides>91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ep:HeadingPairs>
  <ep:TitlesOfParts>
    <vt:vector size="9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2018-08-29T04:30:46.000</dcterms:created>
  <dc:creator>SSEN Kim</dc:creator>
  <cp:lastModifiedBy>daewo</cp:lastModifiedBy>
  <dcterms:modified xsi:type="dcterms:W3CDTF">2021-12-15T13:14:45.449</dcterms:modified>
  <cp:revision>722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